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5" r:id="rId9"/>
    <p:sldId id="267" r:id="rId10"/>
    <p:sldId id="268" r:id="rId11"/>
    <p:sldId id="269" r:id="rId12"/>
    <p:sldId id="270" r:id="rId13"/>
    <p:sldId id="271" r:id="rId14"/>
    <p:sldId id="273" r:id="rId15"/>
    <p:sldId id="272" r:id="rId16"/>
    <p:sldId id="274" r:id="rId17"/>
    <p:sldId id="264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31828-D492-4B90-8F75-FB2C76218EF2}" type="datetimeFigureOut">
              <a:rPr lang="uk-UA" smtClean="0"/>
              <a:t>22.10.2025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A9EB2-A7B4-423E-8B84-9ABB8158B39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2257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31828-D492-4B90-8F75-FB2C76218EF2}" type="datetimeFigureOut">
              <a:rPr lang="uk-UA" smtClean="0"/>
              <a:t>22.10.2025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A9EB2-A7B4-423E-8B84-9ABB8158B39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23169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E5C31828-D492-4B90-8F75-FB2C76218EF2}" type="datetimeFigureOut">
              <a:rPr lang="uk-UA" smtClean="0"/>
              <a:t>22.10.2025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EBCA9EB2-A7B4-423E-8B84-9ABB8158B39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0070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31828-D492-4B90-8F75-FB2C76218EF2}" type="datetimeFigureOut">
              <a:rPr lang="uk-UA" smtClean="0"/>
              <a:t>22.10.2025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A9EB2-A7B4-423E-8B84-9ABB8158B39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46869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Назва розділу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5C31828-D492-4B90-8F75-FB2C76218EF2}" type="datetimeFigureOut">
              <a:rPr lang="uk-UA" smtClean="0"/>
              <a:t>22.10.2025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BCA9EB2-A7B4-423E-8B84-9ABB8158B39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592312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31828-D492-4B90-8F75-FB2C76218EF2}" type="datetimeFigureOut">
              <a:rPr lang="uk-UA" smtClean="0"/>
              <a:t>22.10.2025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A9EB2-A7B4-423E-8B84-9ABB8158B39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0846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31828-D492-4B90-8F75-FB2C76218EF2}" type="datetimeFigureOut">
              <a:rPr lang="uk-UA" smtClean="0"/>
              <a:t>22.10.2025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A9EB2-A7B4-423E-8B84-9ABB8158B39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1432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31828-D492-4B90-8F75-FB2C76218EF2}" type="datetimeFigureOut">
              <a:rPr lang="uk-UA" smtClean="0"/>
              <a:t>22.10.2025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A9EB2-A7B4-423E-8B84-9ABB8158B39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533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31828-D492-4B90-8F75-FB2C76218EF2}" type="datetimeFigureOut">
              <a:rPr lang="uk-UA" smtClean="0"/>
              <a:t>22.10.2025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A9EB2-A7B4-423E-8B84-9ABB8158B39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3057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31828-D492-4B90-8F75-FB2C76218EF2}" type="datetimeFigureOut">
              <a:rPr lang="uk-UA" smtClean="0"/>
              <a:t>22.10.2025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A9EB2-A7B4-423E-8B84-9ABB8158B39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340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31828-D492-4B90-8F75-FB2C76218EF2}" type="datetimeFigureOut">
              <a:rPr lang="uk-UA" smtClean="0"/>
              <a:t>22.10.2025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A9EB2-A7B4-423E-8B84-9ABB8158B39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83608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E5C31828-D492-4B90-8F75-FB2C76218EF2}" type="datetimeFigureOut">
              <a:rPr lang="uk-UA" smtClean="0"/>
              <a:t>22.10.2025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EBCA9EB2-A7B4-423E-8B84-9ABB8158B39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921592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5A6097E-2431-4D8C-BD03-7F6014D88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483" y="141167"/>
            <a:ext cx="10827653" cy="673543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D0658BA-B661-4C68-9FEC-728FDA42640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391" y="141167"/>
            <a:ext cx="4647209" cy="8872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AFE31E-CA40-45B2-A554-80DAA1FD1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6364" y="4602978"/>
            <a:ext cx="1109168" cy="14458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35B7DE-77B4-4D1A-9A0D-E526F5B704DE}"/>
              </a:ext>
            </a:extLst>
          </p:cNvPr>
          <p:cNvSpPr txBox="1"/>
          <p:nvPr/>
        </p:nvSpPr>
        <p:spPr>
          <a:xfrm>
            <a:off x="9774470" y="230844"/>
            <a:ext cx="2128439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rgbClr val="0000CC"/>
                </a:solidFill>
              </a:rPr>
              <a:t>22 жовтня2025</a:t>
            </a:r>
          </a:p>
          <a:p>
            <a:r>
              <a:rPr lang="uk-UA" sz="2000" b="1" dirty="0">
                <a:solidFill>
                  <a:srgbClr val="0000CC"/>
                </a:solidFill>
              </a:rPr>
              <a:t>Початок: 14:00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4C2ECD9-3EDF-4291-AB6F-6867BDE50B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3305" y="5325904"/>
            <a:ext cx="2993395" cy="5913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BCD136-F22C-4738-9A72-106C0246D776}"/>
              </a:ext>
            </a:extLst>
          </p:cNvPr>
          <p:cNvSpPr txBox="1"/>
          <p:nvPr/>
        </p:nvSpPr>
        <p:spPr>
          <a:xfrm>
            <a:off x="3180565" y="1236414"/>
            <a:ext cx="6213624" cy="67710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uk-UA" sz="2000" b="1" dirty="0">
                <a:solidFill>
                  <a:srgbClr val="0000CC"/>
                </a:solidFill>
              </a:rPr>
              <a:t>Семінар-практикум для вихователів-методистів ЗДО</a:t>
            </a:r>
          </a:p>
          <a:p>
            <a:pPr algn="ctr"/>
            <a:r>
              <a:rPr lang="uk-UA" b="1" i="1" dirty="0">
                <a:solidFill>
                  <a:srgbClr val="0000CC"/>
                </a:solidFill>
              </a:rPr>
              <a:t>Міська Школа Молодого Майстра «Сузір’я»</a:t>
            </a:r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331CB572-10E5-46D6-BC14-106555B9D8FD}"/>
              </a:ext>
            </a:extLst>
          </p:cNvPr>
          <p:cNvSpPr/>
          <p:nvPr/>
        </p:nvSpPr>
        <p:spPr>
          <a:xfrm>
            <a:off x="547483" y="2409904"/>
            <a:ext cx="10442448" cy="193899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>
                <a:solidFill>
                  <a:srgbClr val="0000CC"/>
                </a:solidFill>
              </a:rPr>
              <a:t>Інформаційне</a:t>
            </a:r>
            <a:r>
              <a:rPr lang="ru-RU" sz="4000" b="1" dirty="0">
                <a:solidFill>
                  <a:srgbClr val="0000CC"/>
                </a:solidFill>
              </a:rPr>
              <a:t> </a:t>
            </a:r>
            <a:r>
              <a:rPr lang="ru-RU" sz="4000" b="1" dirty="0" err="1">
                <a:solidFill>
                  <a:srgbClr val="0000CC"/>
                </a:solidFill>
              </a:rPr>
              <a:t>середовище</a:t>
            </a:r>
            <a:r>
              <a:rPr lang="ru-RU" sz="4000" b="1" dirty="0">
                <a:solidFill>
                  <a:srgbClr val="0000CC"/>
                </a:solidFill>
              </a:rPr>
              <a:t> як </a:t>
            </a:r>
            <a:r>
              <a:rPr lang="ru-RU" sz="4000" b="1" dirty="0" err="1">
                <a:solidFill>
                  <a:srgbClr val="0000CC"/>
                </a:solidFill>
              </a:rPr>
              <a:t>засіб</a:t>
            </a:r>
            <a:r>
              <a:rPr lang="ru-RU" sz="4000" b="1" dirty="0">
                <a:solidFill>
                  <a:srgbClr val="0000CC"/>
                </a:solidFill>
              </a:rPr>
              <a:t> </a:t>
            </a:r>
            <a:r>
              <a:rPr lang="ru-RU" sz="4000" b="1" dirty="0" err="1">
                <a:solidFill>
                  <a:srgbClr val="0000CC"/>
                </a:solidFill>
              </a:rPr>
              <a:t>ефективної</a:t>
            </a:r>
            <a:r>
              <a:rPr lang="ru-RU" sz="4000" b="1" dirty="0">
                <a:solidFill>
                  <a:srgbClr val="0000CC"/>
                </a:solidFill>
              </a:rPr>
              <a:t> </a:t>
            </a:r>
            <a:r>
              <a:rPr lang="ru-RU" sz="4000" b="1" dirty="0" err="1">
                <a:solidFill>
                  <a:srgbClr val="0000CC"/>
                </a:solidFill>
              </a:rPr>
              <a:t>взаємодії</a:t>
            </a:r>
            <a:r>
              <a:rPr lang="ru-RU" sz="4000" b="1" dirty="0">
                <a:solidFill>
                  <a:srgbClr val="0000CC"/>
                </a:solidFill>
              </a:rPr>
              <a:t> </a:t>
            </a:r>
            <a:r>
              <a:rPr lang="ru-RU" sz="4000" b="1" dirty="0" err="1">
                <a:solidFill>
                  <a:srgbClr val="0000CC"/>
                </a:solidFill>
              </a:rPr>
              <a:t>учасників</a:t>
            </a:r>
            <a:r>
              <a:rPr lang="ru-RU" sz="4000" b="1" dirty="0">
                <a:solidFill>
                  <a:srgbClr val="0000CC"/>
                </a:solidFill>
              </a:rPr>
              <a:t> </a:t>
            </a:r>
            <a:r>
              <a:rPr lang="ru-RU" sz="4000" b="1" dirty="0" err="1">
                <a:solidFill>
                  <a:srgbClr val="0000CC"/>
                </a:solidFill>
              </a:rPr>
              <a:t>освітнього</a:t>
            </a:r>
            <a:r>
              <a:rPr lang="ru-RU" sz="4000" b="1" dirty="0">
                <a:solidFill>
                  <a:srgbClr val="0000CC"/>
                </a:solidFill>
              </a:rPr>
              <a:t> </a:t>
            </a:r>
            <a:r>
              <a:rPr lang="ru-RU" sz="4000" b="1" dirty="0" err="1">
                <a:solidFill>
                  <a:srgbClr val="0000CC"/>
                </a:solidFill>
              </a:rPr>
              <a:t>процесу</a:t>
            </a:r>
            <a:r>
              <a:rPr lang="ru-RU" sz="4000" b="1" dirty="0">
                <a:solidFill>
                  <a:srgbClr val="0000CC"/>
                </a:solidFill>
              </a:rPr>
              <a:t> ЗДО</a:t>
            </a:r>
            <a:endParaRPr lang="uk-UA" sz="4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871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89EC5F1B-58FC-4E07-9EF5-641733B60937}"/>
              </a:ext>
            </a:extLst>
          </p:cNvPr>
          <p:cNvSpPr/>
          <p:nvPr/>
        </p:nvSpPr>
        <p:spPr>
          <a:xfrm>
            <a:off x="265176" y="646099"/>
            <a:ext cx="10744200" cy="156966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32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Професійний</a:t>
            </a:r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 стандарт</a:t>
            </a:r>
          </a:p>
          <a:p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«</a:t>
            </a:r>
            <a:r>
              <a:rPr lang="ru-RU" sz="32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Вихователь</a:t>
            </a:r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 закладу </a:t>
            </a:r>
            <a:r>
              <a:rPr lang="ru-RU" sz="32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дошкільної</a:t>
            </a:r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освіти</a:t>
            </a:r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»</a:t>
            </a:r>
            <a:endParaRPr lang="uk-UA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F4D4D9C1-CF21-4B31-9BE1-4F6E3C64ED26}"/>
              </a:ext>
            </a:extLst>
          </p:cNvPr>
          <p:cNvSpPr/>
          <p:nvPr/>
        </p:nvSpPr>
        <p:spPr>
          <a:xfrm>
            <a:off x="597408" y="2262798"/>
            <a:ext cx="11271504" cy="181588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Трудова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функціїя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 №4.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Професійний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розвиток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 та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самовдосконалення</a:t>
            </a:r>
            <a:endParaRPr lang="ru-RU" sz="2800" dirty="0">
              <a:solidFill>
                <a:schemeClr val="accent4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endParaRPr lang="ru-RU" sz="2800" dirty="0">
              <a:solidFill>
                <a:schemeClr val="accent4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4.2.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Інформаційно-комунікаційна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компетентність</a:t>
            </a:r>
            <a:endParaRPr lang="ru-RU" sz="2800" dirty="0">
              <a:solidFill>
                <a:schemeClr val="accent4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D056F5F9-2C82-4D7D-89F0-22CD4714D95F}"/>
              </a:ext>
            </a:extLst>
          </p:cNvPr>
          <p:cNvSpPr/>
          <p:nvPr/>
        </p:nvSpPr>
        <p:spPr>
          <a:xfrm>
            <a:off x="3457964" y="4335137"/>
            <a:ext cx="8302752" cy="2308324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err="1">
                <a:latin typeface="Arial Black" panose="020B0A04020102020204" pitchFamily="34" charset="0"/>
              </a:rPr>
              <a:t>орієнтація</a:t>
            </a:r>
            <a:r>
              <a:rPr lang="ru-RU" sz="2400" i="1" dirty="0">
                <a:latin typeface="Arial Black" panose="020B0A04020102020204" pitchFamily="34" charset="0"/>
              </a:rPr>
              <a:t> в </a:t>
            </a:r>
            <a:r>
              <a:rPr lang="ru-RU" sz="2400" i="1" dirty="0" err="1">
                <a:latin typeface="Arial Black" panose="020B0A04020102020204" pitchFamily="34" charset="0"/>
              </a:rPr>
              <a:t>інформаційному</a:t>
            </a:r>
            <a:r>
              <a:rPr lang="ru-RU" sz="2400" i="1" dirty="0">
                <a:latin typeface="Arial Black" panose="020B0A04020102020204" pitchFamily="34" charset="0"/>
              </a:rPr>
              <a:t> </a:t>
            </a:r>
            <a:r>
              <a:rPr lang="ru-RU" sz="2400" i="1" dirty="0" err="1">
                <a:latin typeface="Arial Black" panose="020B0A04020102020204" pitchFamily="34" charset="0"/>
              </a:rPr>
              <a:t>просторі</a:t>
            </a:r>
            <a:r>
              <a:rPr lang="ru-RU" sz="2400" i="1" dirty="0">
                <a:latin typeface="Arial Black" panose="020B0A04020102020204" pitchFamily="34" charset="0"/>
              </a:rPr>
              <a:t>,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err="1">
                <a:latin typeface="Arial Black" panose="020B0A04020102020204" pitchFamily="34" charset="0"/>
              </a:rPr>
              <a:t>ефективне</a:t>
            </a:r>
            <a:r>
              <a:rPr lang="ru-RU" sz="2400" i="1" dirty="0">
                <a:latin typeface="Arial Black" panose="020B0A04020102020204" pitchFamily="34" charset="0"/>
              </a:rPr>
              <a:t> </a:t>
            </a:r>
            <a:r>
              <a:rPr lang="ru-RU" sz="2400" i="1" dirty="0" err="1">
                <a:latin typeface="Arial Black" panose="020B0A04020102020204" pitchFamily="34" charset="0"/>
              </a:rPr>
              <a:t>використання</a:t>
            </a:r>
            <a:r>
              <a:rPr lang="ru-RU" sz="2400" i="1" dirty="0">
                <a:latin typeface="Arial Black" panose="020B0A04020102020204" pitchFamily="34" charset="0"/>
              </a:rPr>
              <a:t> ІКТ та </a:t>
            </a:r>
            <a:r>
              <a:rPr lang="ru-RU" sz="2400" i="1" dirty="0" err="1">
                <a:latin typeface="Arial Black" panose="020B0A04020102020204" pitchFamily="34" charset="0"/>
              </a:rPr>
              <a:t>електронних</a:t>
            </a:r>
            <a:r>
              <a:rPr lang="ru-RU" sz="2400" i="1" dirty="0">
                <a:latin typeface="Arial Black" panose="020B0A04020102020204" pitchFamily="34" charset="0"/>
              </a:rPr>
              <a:t> </a:t>
            </a:r>
            <a:r>
              <a:rPr lang="ru-RU" sz="2400" i="1" dirty="0" err="1">
                <a:latin typeface="Arial Black" panose="020B0A04020102020204" pitchFamily="34" charset="0"/>
              </a:rPr>
              <a:t>освітніх</a:t>
            </a:r>
            <a:r>
              <a:rPr lang="ru-RU" sz="2400" i="1" dirty="0">
                <a:latin typeface="Arial Black" panose="020B0A04020102020204" pitchFamily="34" charset="0"/>
              </a:rPr>
              <a:t> </a:t>
            </a:r>
            <a:r>
              <a:rPr lang="ru-RU" sz="2400" i="1" dirty="0" err="1">
                <a:latin typeface="Arial Black" panose="020B0A04020102020204" pitchFamily="34" charset="0"/>
              </a:rPr>
              <a:t>ресурсів</a:t>
            </a:r>
            <a:r>
              <a:rPr lang="ru-RU" sz="2400" i="1" dirty="0">
                <a:latin typeface="Arial Black" panose="020B0A04020102020204" pitchFamily="34" charset="0"/>
              </a:rPr>
              <a:t> в </a:t>
            </a:r>
            <a:r>
              <a:rPr lang="ru-RU" sz="2400" i="1" dirty="0" err="1">
                <a:latin typeface="Arial Black" panose="020B0A04020102020204" pitchFamily="34" charset="0"/>
              </a:rPr>
              <a:t>професійній</a:t>
            </a:r>
            <a:r>
              <a:rPr lang="ru-RU" sz="2400" i="1" dirty="0">
                <a:latin typeface="Arial Black" panose="020B0A04020102020204" pitchFamily="34" charset="0"/>
              </a:rPr>
              <a:t> </a:t>
            </a:r>
            <a:r>
              <a:rPr lang="ru-RU" sz="2400" i="1" dirty="0" err="1">
                <a:latin typeface="Arial Black" panose="020B0A04020102020204" pitchFamily="34" charset="0"/>
              </a:rPr>
              <a:t>діяльності</a:t>
            </a:r>
            <a:r>
              <a:rPr lang="ru-RU" sz="2400" i="1" dirty="0">
                <a:latin typeface="Arial Black" panose="020B0A04020102020204" pitchFamily="34" charset="0"/>
              </a:rPr>
              <a:t>,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err="1">
                <a:latin typeface="Arial Black" panose="020B0A04020102020204" pitchFamily="34" charset="0"/>
              </a:rPr>
              <a:t>дотримання</a:t>
            </a:r>
            <a:r>
              <a:rPr lang="ru-RU" sz="2400" i="1" dirty="0">
                <a:latin typeface="Arial Black" panose="020B0A04020102020204" pitchFamily="34" charset="0"/>
              </a:rPr>
              <a:t> правил </a:t>
            </a:r>
            <a:r>
              <a:rPr lang="ru-RU" sz="2400" i="1" dirty="0" err="1">
                <a:latin typeface="Arial Black" panose="020B0A04020102020204" pitchFamily="34" charset="0"/>
              </a:rPr>
              <a:t>безпечної</a:t>
            </a:r>
            <a:r>
              <a:rPr lang="ru-RU" sz="2400" i="1" dirty="0">
                <a:latin typeface="Arial Black" panose="020B0A04020102020204" pitchFamily="34" charset="0"/>
              </a:rPr>
              <a:t> </a:t>
            </a:r>
            <a:r>
              <a:rPr lang="ru-RU" sz="2400" i="1" dirty="0" err="1">
                <a:latin typeface="Arial Black" panose="020B0A04020102020204" pitchFamily="34" charset="0"/>
              </a:rPr>
              <a:t>поведінки</a:t>
            </a:r>
            <a:r>
              <a:rPr lang="ru-RU" sz="2400" i="1" dirty="0">
                <a:latin typeface="Arial Black" panose="020B0A04020102020204" pitchFamily="34" charset="0"/>
              </a:rPr>
              <a:t> в цифровому </a:t>
            </a:r>
            <a:r>
              <a:rPr lang="ru-RU" sz="2400" i="1" dirty="0" err="1">
                <a:latin typeface="Arial Black" panose="020B0A04020102020204" pitchFamily="34" charset="0"/>
              </a:rPr>
              <a:t>середовищі</a:t>
            </a:r>
            <a:endParaRPr lang="uk-UA" sz="2400" i="1" dirty="0">
              <a:latin typeface="Arial Black" panose="020B0A04020102020204" pitchFamily="34" charset="0"/>
            </a:endParaRPr>
          </a:p>
        </p:txBody>
      </p:sp>
      <p:sp>
        <p:nvSpPr>
          <p:cNvPr id="6" name="Стрілка: вигнута вгору 5">
            <a:extLst>
              <a:ext uri="{FF2B5EF4-FFF2-40B4-BE49-F238E27FC236}">
                <a16:creationId xmlns:a16="http://schemas.microsoft.com/office/drawing/2014/main" id="{6718868A-F582-4297-937A-74F02BDC8343}"/>
              </a:ext>
            </a:extLst>
          </p:cNvPr>
          <p:cNvSpPr/>
          <p:nvPr/>
        </p:nvSpPr>
        <p:spPr>
          <a:xfrm rot="5400000">
            <a:off x="10417331" y="3840434"/>
            <a:ext cx="2186103" cy="1363235"/>
          </a:xfrm>
          <a:prstGeom prst="curved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1EE339-8E03-461E-8F4E-53A27B816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76" y="4078680"/>
            <a:ext cx="3134877" cy="262631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075473B-0619-47DA-922E-254948F40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255" y="4663440"/>
            <a:ext cx="1865375" cy="13441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BB161BA-A42E-4777-8A6E-690C55DA8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5312" y="389642"/>
            <a:ext cx="2133600" cy="140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714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BCB6F0-12EF-468A-87BA-6CE876A7F7B8}"/>
              </a:ext>
            </a:extLst>
          </p:cNvPr>
          <p:cNvSpPr txBox="1"/>
          <p:nvPr/>
        </p:nvSpPr>
        <p:spPr>
          <a:xfrm>
            <a:off x="4041648" y="731520"/>
            <a:ext cx="6373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Професійний стандарт «Вихователь закладу дошкільної освіти»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1EE74F32-7D5E-4DA8-AF79-9E6983A1B526}"/>
              </a:ext>
            </a:extLst>
          </p:cNvPr>
          <p:cNvSpPr/>
          <p:nvPr/>
        </p:nvSpPr>
        <p:spPr>
          <a:xfrm>
            <a:off x="168797" y="130016"/>
            <a:ext cx="8101584" cy="520552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800" dirty="0">
                <a:solidFill>
                  <a:srgbClr val="0000CC"/>
                </a:solidFill>
                <a:latin typeface="Arial Black" panose="020B0A04020102020204" pitchFamily="34" charset="0"/>
              </a:rPr>
              <a:t>Першочергова задача садочку:</a:t>
            </a:r>
          </a:p>
          <a:p>
            <a:pPr>
              <a:lnSpc>
                <a:spcPct val="150000"/>
              </a:lnSpc>
            </a:pPr>
            <a:r>
              <a:rPr lang="uk-UA" sz="2800" dirty="0">
                <a:solidFill>
                  <a:srgbClr val="0000CC"/>
                </a:solidFill>
                <a:latin typeface="Arial Black" panose="020B0A04020102020204" pitchFamily="34" charset="0"/>
              </a:rPr>
              <a:t> - підготовка </a:t>
            </a:r>
            <a:r>
              <a:rPr lang="uk-UA" sz="2400" dirty="0">
                <a:solidFill>
                  <a:srgbClr val="0000CC"/>
                </a:solidFill>
                <a:latin typeface="Arial Black" panose="020B0A04020102020204" pitchFamily="34" charset="0"/>
              </a:rPr>
              <a:t>дошкільнят до життя та діяльності в умовах інформаційного суспільства, 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uk-UA" sz="2400" dirty="0">
                <a:solidFill>
                  <a:srgbClr val="0000CC"/>
                </a:solidFill>
                <a:latin typeface="Arial Black" panose="020B0A04020102020204" pitchFamily="34" charset="0"/>
              </a:rPr>
              <a:t>формування у них навички самостійного пошуку, 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uk-UA" sz="2400" dirty="0">
                <a:solidFill>
                  <a:srgbClr val="0000CC"/>
                </a:solidFill>
                <a:latin typeface="Arial Black" panose="020B0A04020102020204" pitchFamily="34" charset="0"/>
              </a:rPr>
              <a:t>оцінювання та систематизації інформації, культури спілкування,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uk-UA" sz="2400" dirty="0">
                <a:solidFill>
                  <a:srgbClr val="0000CC"/>
                </a:solidFill>
                <a:latin typeface="Arial Black" panose="020B0A04020102020204" pitchFamily="34" charset="0"/>
              </a:rPr>
              <a:t> безпечного користування Інтернетом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5D406F-65DE-4964-8D95-B5C432786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2412" y="0"/>
            <a:ext cx="3887355" cy="32399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D53640-C5FB-496C-A2A6-8B71B9E04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2412" y="3239996"/>
            <a:ext cx="3786771" cy="309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39417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21545B5-3DA2-4D7C-B2B6-B433B4225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8659" y="2000762"/>
            <a:ext cx="8114682" cy="479323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400" i="1" dirty="0">
                <a:solidFill>
                  <a:srgbClr val="0000CC"/>
                </a:solidFill>
                <a:latin typeface="Arial Black" panose="020B0A04020102020204" pitchFamily="34" charset="0"/>
              </a:rPr>
              <a:t>це створення відкритого навчально-інформаційного середовища, </a:t>
            </a:r>
          </a:p>
          <a:p>
            <a:pPr marL="0" indent="0">
              <a:buNone/>
            </a:pPr>
            <a:r>
              <a:rPr lang="uk-UA" sz="2400" i="1" dirty="0">
                <a:solidFill>
                  <a:srgbClr val="0000CC"/>
                </a:solidFill>
                <a:latin typeface="Arial Black" panose="020B0A04020102020204" pitchFamily="34" charset="0"/>
              </a:rPr>
              <a:t>яке передбачає підвищення кваліфікації педагогічних працівників, </a:t>
            </a:r>
          </a:p>
          <a:p>
            <a:pPr marL="0" indent="0">
              <a:buNone/>
            </a:pPr>
            <a:r>
              <a:rPr lang="uk-UA" sz="2400" i="1" dirty="0">
                <a:solidFill>
                  <a:srgbClr val="0000CC"/>
                </a:solidFill>
                <a:latin typeface="Arial Black" panose="020B0A04020102020204" pitchFamily="34" charset="0"/>
              </a:rPr>
              <a:t>автоматизацію процесів управління, </a:t>
            </a:r>
          </a:p>
          <a:p>
            <a:pPr marL="0" indent="0">
              <a:buNone/>
            </a:pPr>
            <a:r>
              <a:rPr lang="uk-UA" sz="2400" i="1" dirty="0">
                <a:solidFill>
                  <a:srgbClr val="0000CC"/>
                </a:solidFill>
                <a:latin typeface="Arial Black" panose="020B0A04020102020204" pitchFamily="34" charset="0"/>
              </a:rPr>
              <a:t>наукову та інноваційну діяльність, розвиток технічної та програмної бази, бібліотечних ресурсів, </a:t>
            </a:r>
          </a:p>
          <a:p>
            <a:pPr marL="0" indent="0">
              <a:buNone/>
            </a:pPr>
            <a:r>
              <a:rPr lang="uk-UA" sz="2400" i="1" dirty="0">
                <a:solidFill>
                  <a:srgbClr val="0000CC"/>
                </a:solidFill>
                <a:latin typeface="Arial Black" panose="020B0A04020102020204" pitchFamily="34" charset="0"/>
              </a:rPr>
              <a:t>упровадження ІКТ і дистанційних технологій у навчальний процес, </a:t>
            </a:r>
          </a:p>
          <a:p>
            <a:pPr marL="0" indent="0">
              <a:buNone/>
            </a:pPr>
            <a:r>
              <a:rPr lang="uk-UA" sz="2400" i="1" dirty="0">
                <a:solidFill>
                  <a:srgbClr val="0000CC"/>
                </a:solidFill>
                <a:latin typeface="Arial Black" panose="020B0A04020102020204" pitchFamily="34" charset="0"/>
              </a:rPr>
              <a:t>використання інтернет-ресурсів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A80C63E5-908B-41D5-9CEA-7451579FB3AD}"/>
              </a:ext>
            </a:extLst>
          </p:cNvPr>
          <p:cNvSpPr/>
          <p:nvPr/>
        </p:nvSpPr>
        <p:spPr>
          <a:xfrm>
            <a:off x="2007726" y="237744"/>
            <a:ext cx="8573202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32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Основний</a:t>
            </a:r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напрям</a:t>
            </a:r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solidFill>
                  <a:srgbClr val="C00000"/>
                </a:solidFill>
                <a:latin typeface="Arial Black" panose="020B0A04020102020204" pitchFamily="34" charset="0"/>
              </a:rPr>
              <a:t>інформатизації</a:t>
            </a:r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ru-RU" sz="32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освіти</a:t>
            </a:r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solidFill>
                  <a:srgbClr val="C00000"/>
                </a:solidFill>
                <a:latin typeface="Arial Black" panose="020B0A04020102020204" pitchFamily="34" charset="0"/>
              </a:rPr>
              <a:t>України</a:t>
            </a:r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 - </a:t>
            </a:r>
            <a:endParaRPr lang="uk-UA" sz="32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Стрілка: вигнута вгору 4">
            <a:extLst>
              <a:ext uri="{FF2B5EF4-FFF2-40B4-BE49-F238E27FC236}">
                <a16:creationId xmlns:a16="http://schemas.microsoft.com/office/drawing/2014/main" id="{9ED36F58-160B-4A5B-B4EF-747AEC86046E}"/>
              </a:ext>
            </a:extLst>
          </p:cNvPr>
          <p:cNvSpPr/>
          <p:nvPr/>
        </p:nvSpPr>
        <p:spPr>
          <a:xfrm rot="5400000">
            <a:off x="-275661" y="887813"/>
            <a:ext cx="2790696" cy="1776078"/>
          </a:xfrm>
          <a:prstGeom prst="curved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00D832-3E47-4DCF-9C24-DDEEBCC85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23" y="3171200"/>
            <a:ext cx="1926336" cy="15928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0FDFCC-C495-498D-800C-A4B71F4F4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9176" y="1089286"/>
            <a:ext cx="2710578" cy="233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416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7E07FA-5C0A-4BC0-BE37-0D8774C4D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1" y="283464"/>
            <a:ext cx="10186415" cy="3328416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uk-UA" sz="3100" i="1" dirty="0">
                <a:solidFill>
                  <a:srgbClr val="0000CC"/>
                </a:solidFill>
                <a:latin typeface="Arial Black" panose="020B0A04020102020204" pitchFamily="34" charset="0"/>
              </a:rPr>
              <a:t>Вимоги Базового компоненту дошкільної освіти до рівня освіченості, розвиненості та вихованості дошкільників </a:t>
            </a:r>
            <a:br>
              <a:rPr lang="uk-UA" sz="3100" i="1" dirty="0">
                <a:solidFill>
                  <a:srgbClr val="0000CC"/>
                </a:solidFill>
                <a:latin typeface="Arial Black" panose="020B0A04020102020204" pitchFamily="34" charset="0"/>
              </a:rPr>
            </a:br>
            <a:r>
              <a:rPr lang="uk-UA" sz="3100" i="1" dirty="0">
                <a:solidFill>
                  <a:srgbClr val="0000CC"/>
                </a:solidFill>
                <a:latin typeface="Arial Black" panose="020B0A04020102020204" pitchFamily="34" charset="0"/>
              </a:rPr>
              <a:t>в освітній галузі </a:t>
            </a:r>
            <a:br>
              <a:rPr lang="uk-UA" dirty="0">
                <a:latin typeface="Arial Black" panose="020B0A04020102020204" pitchFamily="34" charset="0"/>
              </a:rPr>
            </a:br>
            <a:r>
              <a:rPr lang="uk-UA" dirty="0">
                <a:latin typeface="Arial Black" panose="020B0A04020102020204" pitchFamily="34" charset="0"/>
              </a:rPr>
              <a:t> </a:t>
            </a:r>
            <a:r>
              <a:rPr lang="uk-UA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“Комп’ютерна грамота”: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56C5EF-6CF4-409E-9ECE-DAE2FD7CF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5168" y="1664208"/>
            <a:ext cx="2773680" cy="20852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4881F4-14D3-4678-ACED-49F1B328E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095" y="3685032"/>
            <a:ext cx="7211790" cy="33284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9B7E16-87C9-42A1-B4AB-C8F6B6D86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172" y="4041647"/>
            <a:ext cx="3884923" cy="24231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44700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7E07FA-5C0A-4BC0-BE37-0D8774C4D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896" y="146304"/>
            <a:ext cx="11457432" cy="2267712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uk-UA" sz="2700" i="1" dirty="0">
                <a:solidFill>
                  <a:srgbClr val="0000CC"/>
                </a:solidFill>
                <a:latin typeface="Arial Black" panose="020B0A04020102020204" pitchFamily="34" charset="0"/>
              </a:rPr>
              <a:t>Вимоги Базового компоненту дошкільної освіти до рівня освіченості, розвиненості та вихованості дошкільників в освітній галузі </a:t>
            </a:r>
            <a:br>
              <a:rPr lang="uk-UA" sz="2700" i="1" dirty="0">
                <a:solidFill>
                  <a:srgbClr val="0000CC"/>
                </a:solidFill>
                <a:latin typeface="Arial Black" panose="020B0A04020102020204" pitchFamily="34" charset="0"/>
              </a:rPr>
            </a:br>
            <a:r>
              <a:rPr lang="uk-UA" sz="2700" i="1" dirty="0">
                <a:solidFill>
                  <a:srgbClr val="0000CC"/>
                </a:solidFill>
                <a:latin typeface="Arial Black" panose="020B0A04020102020204" pitchFamily="34" charset="0"/>
              </a:rPr>
              <a:t> </a:t>
            </a:r>
            <a:r>
              <a:rPr lang="uk-UA" sz="3600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“Комп’ютерна грамота”: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0D3356EB-0931-4A15-8DA0-C2C836E27F3C}"/>
              </a:ext>
            </a:extLst>
          </p:cNvPr>
          <p:cNvSpPr/>
          <p:nvPr/>
        </p:nvSpPr>
        <p:spPr>
          <a:xfrm>
            <a:off x="2657856" y="2419552"/>
            <a:ext cx="7293864" cy="415498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400" dirty="0">
                <a:latin typeface="Arial Black" panose="020B0A04020102020204" pitchFamily="34" charset="0"/>
              </a:rPr>
              <a:t>ознайомлення дітей старшого віку з ПК, </a:t>
            </a:r>
          </a:p>
          <a:p>
            <a:r>
              <a:rPr lang="uk-UA" sz="2400" dirty="0">
                <a:latin typeface="Arial Black" panose="020B0A04020102020204" pitchFamily="34" charset="0"/>
              </a:rPr>
              <a:t>способом його управління на екрані (дисплеї) за допомогою операторів (клавіатура, мишка, джойстик) </a:t>
            </a:r>
          </a:p>
          <a:p>
            <a:r>
              <a:rPr lang="uk-UA" sz="2400" dirty="0">
                <a:latin typeface="Arial Black" panose="020B0A04020102020204" pitchFamily="34" charset="0"/>
              </a:rPr>
              <a:t>з урахуванням можливостей певної ігрової (чи навчальної) програми;</a:t>
            </a:r>
          </a:p>
          <a:p>
            <a:endParaRPr lang="uk-UA" sz="2400" dirty="0">
              <a:latin typeface="Arial Black" panose="020B0A040201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400" dirty="0">
                <a:latin typeface="Arial Black" panose="020B0A04020102020204" pitchFamily="34" charset="0"/>
              </a:rPr>
              <a:t>навчити дітей дотримуватися правил безпечної поведінки під час роботи з комп’ютером</a:t>
            </a:r>
            <a:r>
              <a:rPr lang="uk-UA" dirty="0"/>
              <a:t>  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B1B493-D44D-4492-9816-8D2C49DAA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4" y="1170431"/>
            <a:ext cx="2250399" cy="278892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4F21F1E-551C-4DD1-A57D-680C6F98F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8875" y="3191256"/>
            <a:ext cx="3393125" cy="23922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10802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7FF45D7C-32D9-42E5-BABF-780A59EBDC5D}"/>
              </a:ext>
            </a:extLst>
          </p:cNvPr>
          <p:cNvSpPr/>
          <p:nvPr/>
        </p:nvSpPr>
        <p:spPr>
          <a:xfrm>
            <a:off x="397764" y="830981"/>
            <a:ext cx="7385304" cy="519603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dirty="0" err="1">
                <a:latin typeface="Arial Black" panose="020B0A04020102020204" pitchFamily="34" charset="0"/>
              </a:rPr>
              <a:t>Незважаючи</a:t>
            </a:r>
            <a:r>
              <a:rPr lang="ru-RU" sz="2800" dirty="0">
                <a:latin typeface="Arial Black" panose="020B0A04020102020204" pitchFamily="34" charset="0"/>
              </a:rPr>
              <a:t> на </a:t>
            </a:r>
            <a:r>
              <a:rPr lang="ru-RU" sz="2800" dirty="0" err="1">
                <a:latin typeface="Arial Black" panose="020B0A04020102020204" pitchFamily="34" charset="0"/>
              </a:rPr>
              <a:t>всі</a:t>
            </a:r>
            <a:r>
              <a:rPr lang="ru-RU" sz="2800" dirty="0"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latin typeface="Arial Black" panose="020B0A04020102020204" pitchFamily="34" charset="0"/>
              </a:rPr>
              <a:t>переваги</a:t>
            </a:r>
            <a:r>
              <a:rPr lang="ru-RU" sz="2800" dirty="0"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latin typeface="Arial Black" panose="020B0A04020102020204" pitchFamily="34" charset="0"/>
              </a:rPr>
              <a:t>використання</a:t>
            </a:r>
            <a:r>
              <a:rPr lang="ru-RU" sz="2800" dirty="0"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latin typeface="Arial Black" panose="020B0A04020102020204" pitchFamily="34" charset="0"/>
              </a:rPr>
              <a:t>інформаційно-комунікативних</a:t>
            </a:r>
            <a:r>
              <a:rPr lang="ru-RU" sz="2800" dirty="0">
                <a:latin typeface="Arial Black" panose="020B0A04020102020204" pitchFamily="34" charset="0"/>
              </a:rPr>
              <a:t>  </a:t>
            </a:r>
            <a:r>
              <a:rPr lang="ru-RU" sz="2800" dirty="0" err="1">
                <a:latin typeface="Arial Black" panose="020B0A04020102020204" pitchFamily="34" charset="0"/>
              </a:rPr>
              <a:t>технологій</a:t>
            </a:r>
            <a:r>
              <a:rPr lang="ru-RU" sz="2800" dirty="0">
                <a:latin typeface="Arial Black" panose="020B0A04020102020204" pitchFamily="34" charset="0"/>
              </a:rPr>
              <a:t>, </a:t>
            </a:r>
            <a:r>
              <a:rPr lang="ru-RU" sz="2800" dirty="0" err="1">
                <a:latin typeface="Arial Black" panose="020B0A04020102020204" pitchFamily="34" charset="0"/>
              </a:rPr>
              <a:t>існує</a:t>
            </a:r>
            <a:r>
              <a:rPr lang="ru-RU" sz="2800" dirty="0">
                <a:latin typeface="Arial Black" panose="020B0A04020102020204" pitchFamily="34" charset="0"/>
              </a:rPr>
              <a:t> і ряд проблем, при </a:t>
            </a:r>
            <a:r>
              <a:rPr lang="ru-RU" sz="2800" dirty="0" err="1">
                <a:latin typeface="Arial Black" panose="020B0A04020102020204" pitchFamily="34" charset="0"/>
              </a:rPr>
              <a:t>їх</a:t>
            </a:r>
            <a:r>
              <a:rPr lang="ru-RU" sz="2800" dirty="0"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latin typeface="Arial Black" panose="020B0A04020102020204" pitchFamily="34" charset="0"/>
              </a:rPr>
              <a:t>використанні</a:t>
            </a:r>
            <a:r>
              <a:rPr lang="ru-RU" sz="2800" dirty="0">
                <a:latin typeface="Arial Black" panose="020B0A040201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atin typeface="Arial Black" panose="020B0A04020102020204" pitchFamily="34" charset="0"/>
              </a:rPr>
              <a:t> І </a:t>
            </a:r>
            <a:r>
              <a:rPr lang="ru-RU" sz="2800" dirty="0" err="1">
                <a:latin typeface="Arial Black" panose="020B0A04020102020204" pitchFamily="34" charset="0"/>
              </a:rPr>
              <a:t>насамперед</a:t>
            </a:r>
            <a:r>
              <a:rPr lang="ru-RU" sz="2800" dirty="0"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latin typeface="Arial Black" panose="020B0A04020102020204" pitchFamily="34" charset="0"/>
              </a:rPr>
              <a:t>це</a:t>
            </a:r>
            <a:r>
              <a:rPr lang="ru-RU" sz="2800" dirty="0">
                <a:latin typeface="Arial Black" panose="020B0A04020102020204" pitchFamily="34" charset="0"/>
              </a:rPr>
              <a:t> реальна </a:t>
            </a:r>
            <a:r>
              <a:rPr lang="ru-RU" sz="2800" dirty="0" err="1">
                <a:latin typeface="Arial Black" panose="020B0A04020102020204" pitchFamily="34" charset="0"/>
              </a:rPr>
              <a:t>загроза</a:t>
            </a:r>
            <a:r>
              <a:rPr lang="ru-RU" sz="2800" dirty="0"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latin typeface="Arial Black" panose="020B0A04020102020204" pitchFamily="34" charset="0"/>
              </a:rPr>
              <a:t>здоров’ю</a:t>
            </a:r>
            <a:r>
              <a:rPr lang="ru-RU" sz="2800" dirty="0">
                <a:latin typeface="Arial Black" panose="020B0A04020102020204" pitchFamily="34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latin typeface="Arial Black" panose="020B0A04020102020204" pitchFamily="34" charset="0"/>
              </a:rPr>
              <a:t>що</a:t>
            </a:r>
            <a:r>
              <a:rPr lang="ru-RU" sz="2800" dirty="0"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latin typeface="Arial Black" panose="020B0A04020102020204" pitchFamily="34" charset="0"/>
              </a:rPr>
              <a:t>виникає</a:t>
            </a:r>
            <a:r>
              <a:rPr lang="ru-RU" sz="2800" dirty="0">
                <a:latin typeface="Arial Black" panose="020B0A04020102020204" pitchFamily="34" charset="0"/>
              </a:rPr>
              <a:t> при </a:t>
            </a:r>
            <a:r>
              <a:rPr lang="ru-RU" sz="2800" dirty="0" err="1">
                <a:latin typeface="Arial Black" panose="020B0A04020102020204" pitchFamily="34" charset="0"/>
              </a:rPr>
              <a:t>ранньому</a:t>
            </a:r>
            <a:r>
              <a:rPr lang="ru-RU" sz="2800" dirty="0"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latin typeface="Arial Black" panose="020B0A04020102020204" pitchFamily="34" charset="0"/>
              </a:rPr>
              <a:t>привчанні</a:t>
            </a:r>
            <a:r>
              <a:rPr lang="ru-RU" sz="2800" dirty="0"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latin typeface="Arial Black" panose="020B0A04020102020204" pitchFamily="34" charset="0"/>
              </a:rPr>
              <a:t>малюків</a:t>
            </a:r>
            <a:r>
              <a:rPr lang="ru-RU" sz="2800" dirty="0">
                <a:latin typeface="Arial Black" panose="020B0A04020102020204" pitchFamily="34" charset="0"/>
              </a:rPr>
              <a:t> до </a:t>
            </a:r>
            <a:r>
              <a:rPr lang="ru-RU" sz="2800" dirty="0" err="1">
                <a:latin typeface="Arial Black" panose="020B0A04020102020204" pitchFamily="34" charset="0"/>
              </a:rPr>
              <a:t>комп'ютера</a:t>
            </a:r>
            <a:endParaRPr lang="uk-UA" sz="2800" dirty="0">
              <a:latin typeface="Arial Black" panose="020B0A040201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36A1FE-093A-41C5-86DC-C4C144736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3068" y="2450592"/>
            <a:ext cx="4195572" cy="414937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012DEFF-8DA9-472E-A806-BB28808B82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09"/>
          <a:stretch/>
        </p:blipFill>
        <p:spPr>
          <a:xfrm>
            <a:off x="7944565" y="258032"/>
            <a:ext cx="3480909" cy="24505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37825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B3051-125D-452F-A0A8-E35939CF0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використаних джерел</a:t>
            </a:r>
            <a:r>
              <a:rPr lang="uk-UA" dirty="0"/>
              <a:t>: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D5C44DE-8DDC-4EEE-B3FA-0214F20483A4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r>
              <a:rPr lang="uk-UA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КОМУНІКАЦІЙНІ ТЕХНОЛОГІЇ. 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Digital Library NAES of Ukraine</a:t>
            </a:r>
          </a:p>
          <a:p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https://lib.iitta.gov.ua ›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eprint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› Zbirnyk-308-314</a:t>
            </a:r>
          </a:p>
          <a:p>
            <a:r>
              <a:rPr lang="uk-UA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Автор: ОД </a:t>
            </a:r>
            <a:r>
              <a:rPr lang="uk-UA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Рейпольська</a:t>
            </a:r>
            <a:r>
              <a:rPr lang="uk-UA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</a:p>
          <a:p>
            <a:r>
              <a:rPr lang="uk-UA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Використання ІКТ в діяльності вихователя ЗДО: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https://naurok.com.ua;</a:t>
            </a:r>
          </a:p>
          <a:p>
            <a:endParaRPr 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uk-UA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Огляд Професійного стандарту вихователя закладу ...На Урок» для вчителів: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https://naurok.com.ua › post;</a:t>
            </a:r>
          </a:p>
          <a:p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uk-UA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Концепція виховання дітей та молоді в цифровому просторі / Національна академія педагогічних наук України. 2021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52288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78352A-2A8E-4C2F-9BBD-8C9488211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52" y="338328"/>
            <a:ext cx="11247120" cy="625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638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45BF889-7151-448A-AA31-F4D3BF457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9132" y="815713"/>
            <a:ext cx="1961054" cy="173130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B0A8E8-63AF-42B2-8136-8D7570F46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212" y="807469"/>
            <a:ext cx="8037576" cy="1610390"/>
          </a:xfrm>
          <a:solidFill>
            <a:schemeClr val="tx1"/>
          </a:solidFill>
        </p:spPr>
        <p:txBody>
          <a:bodyPr>
            <a:noAutofit/>
          </a:bodyPr>
          <a:lstStyle/>
          <a:p>
            <a:pPr marL="571500" indent="-571500" algn="ctr">
              <a:buFont typeface="Wingdings" panose="05000000000000000000" pitchFamily="2" charset="2"/>
              <a:buChar char="q"/>
            </a:pPr>
            <a:r>
              <a:rPr lang="uk-UA" sz="2800" b="1" dirty="0">
                <a:solidFill>
                  <a:srgbClr val="0000CC"/>
                </a:solidFill>
                <a:latin typeface="Arial Black" panose="020B0A04020102020204" pitchFamily="34" charset="0"/>
              </a:rPr>
              <a:t>Єдиний інформаційний простір у дитячому садку – це інтегрована система цифрових та комунікаційних ресурсів</a:t>
            </a:r>
          </a:p>
        </p:txBody>
      </p:sp>
      <p:sp>
        <p:nvSpPr>
          <p:cNvPr id="8" name="Стрілка: вліво-вправо-вгору 7">
            <a:extLst>
              <a:ext uri="{FF2B5EF4-FFF2-40B4-BE49-F238E27FC236}">
                <a16:creationId xmlns:a16="http://schemas.microsoft.com/office/drawing/2014/main" id="{B17CA252-757B-43F3-AB18-E373656CB0AE}"/>
              </a:ext>
            </a:extLst>
          </p:cNvPr>
          <p:cNvSpPr/>
          <p:nvPr/>
        </p:nvSpPr>
        <p:spPr>
          <a:xfrm rot="10800000">
            <a:off x="5430552" y="2716430"/>
            <a:ext cx="2522954" cy="2235395"/>
          </a:xfrm>
          <a:prstGeom prst="leftRightUp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73A01027-A20E-47C4-A420-F0A158F662A0}"/>
              </a:ext>
            </a:extLst>
          </p:cNvPr>
          <p:cNvSpPr/>
          <p:nvPr/>
        </p:nvSpPr>
        <p:spPr>
          <a:xfrm>
            <a:off x="5776359" y="3005883"/>
            <a:ext cx="17331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/>
              <a:t>забезпечує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57E9D3A-2835-4578-A393-ECCE6BFA0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8818" y="4919525"/>
            <a:ext cx="1839854" cy="1713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F03B61E3-3D9A-428F-87A7-34D813C6B282}"/>
              </a:ext>
            </a:extLst>
          </p:cNvPr>
          <p:cNvSpPr/>
          <p:nvPr/>
        </p:nvSpPr>
        <p:spPr>
          <a:xfrm>
            <a:off x="7972883" y="2846626"/>
            <a:ext cx="3957303" cy="181487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0000CC"/>
                </a:solidFill>
              </a:rPr>
              <a:t>автоматизацію управління, покращення якості освіти та розвиток ІК</a:t>
            </a:r>
            <a:r>
              <a:rPr lang="ru-RU" sz="2800" b="1" dirty="0">
                <a:solidFill>
                  <a:srgbClr val="0000CC"/>
                </a:solidFill>
              </a:rPr>
              <a:t>Т</a:t>
            </a:r>
            <a:endParaRPr lang="uk-UA" sz="2800" b="1" dirty="0">
              <a:solidFill>
                <a:srgbClr val="0000CC"/>
              </a:solidFill>
            </a:endParaRPr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DC21048A-C52D-4A45-838A-B675C4BCC8DC}"/>
              </a:ext>
            </a:extLst>
          </p:cNvPr>
          <p:cNvSpPr/>
          <p:nvPr/>
        </p:nvSpPr>
        <p:spPr>
          <a:xfrm>
            <a:off x="139464" y="2744152"/>
            <a:ext cx="5291088" cy="267765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CC"/>
                </a:solidFill>
              </a:rPr>
              <a:t> </a:t>
            </a:r>
            <a:r>
              <a:rPr lang="uk-UA" sz="2800" b="1" dirty="0">
                <a:solidFill>
                  <a:srgbClr val="0000CC"/>
                </a:solidFill>
              </a:rPr>
              <a:t>створення електронного навчання, розробку освітнього контенту, ефективне використання ресурсів та автоматизацію моніторингу результатів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0BB8BF9-981F-4E8C-86E7-3B4EAF066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3978" y="5256589"/>
            <a:ext cx="1542875" cy="137644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0349D7D2-C510-4FD0-B83F-5D40FF4BF727}"/>
              </a:ext>
            </a:extLst>
          </p:cNvPr>
          <p:cNvSpPr/>
          <p:nvPr/>
        </p:nvSpPr>
        <p:spPr>
          <a:xfrm>
            <a:off x="3279415" y="4978903"/>
            <a:ext cx="6727056" cy="181588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0000CC"/>
                </a:solidFill>
              </a:rPr>
              <a:t>зв'язок між усіма учасниками освітнього процесу </a:t>
            </a:r>
          </a:p>
          <a:p>
            <a:r>
              <a:rPr lang="uk-UA" sz="2800" b="1" dirty="0">
                <a:solidFill>
                  <a:srgbClr val="0000CC"/>
                </a:solidFill>
              </a:rPr>
              <a:t>(педагогами, адміністрацією,</a:t>
            </a:r>
          </a:p>
          <a:p>
            <a:r>
              <a:rPr lang="uk-UA" sz="2800" b="1" dirty="0">
                <a:solidFill>
                  <a:srgbClr val="0000CC"/>
                </a:solidFill>
              </a:rPr>
              <a:t> батьками та дітьми) 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EC5942E-18E5-4C1B-BECD-77EB8FE478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499" y="508898"/>
            <a:ext cx="2568958" cy="19026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7070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B0A8E8-63AF-42B2-8136-8D7570F46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799" y="329896"/>
            <a:ext cx="9001785" cy="4900472"/>
          </a:xfrm>
          <a:solidFill>
            <a:schemeClr val="tx1"/>
          </a:solidFill>
        </p:spPr>
        <p:txBody>
          <a:bodyPr>
            <a:norm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ru-RU" sz="3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Закон </a:t>
            </a:r>
            <a:r>
              <a:rPr lang="ru-RU" sz="3600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України</a:t>
            </a:r>
            <a:r>
              <a:rPr lang="ru-RU" sz="3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"Про </a:t>
            </a:r>
            <a:r>
              <a:rPr lang="ru-RU" sz="3600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освіту</a:t>
            </a:r>
            <a:r>
              <a:rPr lang="ru-RU" sz="3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" </a:t>
            </a:r>
            <a:br>
              <a:rPr lang="ru-RU" sz="3600" b="1" dirty="0"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r>
              <a:rPr lang="ru-RU" sz="3200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стаття</a:t>
            </a:r>
            <a:r>
              <a:rPr lang="ru-RU" sz="32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30. </a:t>
            </a:r>
            <a:r>
              <a:rPr lang="uk-UA" sz="3200" dirty="0">
                <a:solidFill>
                  <a:srgbClr val="C00000"/>
                </a:solidFill>
              </a:rPr>
              <a:t>Прозорість та інформаційна відкритість закладу дошкільної освіти</a:t>
            </a:r>
            <a:br>
              <a:rPr lang="uk-UA" dirty="0"/>
            </a:br>
            <a:br>
              <a:rPr lang="uk-UA" dirty="0"/>
            </a:br>
            <a:r>
              <a:rPr lang="uk-UA" sz="3600" b="1" dirty="0">
                <a:solidFill>
                  <a:srgbClr val="0000CC"/>
                </a:solidFill>
              </a:rPr>
              <a:t>передбачає обов'язкове формування та оприлюднення відкритих, загальнодоступних ресурсів з інформацією про діяльність закладу 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95DCE2B2-51C9-40EA-A757-8ED3933B3DBF}"/>
              </a:ext>
            </a:extLst>
          </p:cNvPr>
          <p:cNvSpPr/>
          <p:nvPr/>
        </p:nvSpPr>
        <p:spPr>
          <a:xfrm>
            <a:off x="8250936" y="4082902"/>
            <a:ext cx="3014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зі</a:t>
            </a:r>
            <a:r>
              <a:rPr lang="ru-RU" dirty="0"/>
              <a:t>, </a:t>
            </a:r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E280D4-8800-432F-9F16-7453C3C37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0622" y="4553800"/>
            <a:ext cx="3979735" cy="213127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6F556C-F651-4BAA-AA96-41D554FA9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6026" y="514562"/>
            <a:ext cx="2593175" cy="37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515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994DD21D-9968-47C0-A8AB-F2EEF19220D5}"/>
              </a:ext>
            </a:extLst>
          </p:cNvPr>
          <p:cNvSpPr/>
          <p:nvPr/>
        </p:nvSpPr>
        <p:spPr>
          <a:xfrm>
            <a:off x="659129" y="2810374"/>
            <a:ext cx="5839612" cy="707886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uk-UA" sz="4000" dirty="0">
                <a:solidFill>
                  <a:srgbClr val="7030A0"/>
                </a:solidFill>
              </a:rPr>
              <a:t>•</a:t>
            </a:r>
            <a:r>
              <a:rPr lang="uk-UA" sz="2800" b="1" dirty="0">
                <a:solidFill>
                  <a:srgbClr val="7030A0"/>
                </a:solidFill>
              </a:rPr>
              <a:t>	Формування відкритих ресурсів</a:t>
            </a:r>
            <a:r>
              <a:rPr lang="uk-UA" dirty="0"/>
              <a:t>: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B741B1B4-BFCD-4B34-8365-AC0BFFAEE5EC}"/>
              </a:ext>
            </a:extLst>
          </p:cNvPr>
          <p:cNvSpPr/>
          <p:nvPr/>
        </p:nvSpPr>
        <p:spPr>
          <a:xfrm>
            <a:off x="1957038" y="3833118"/>
            <a:ext cx="6043899" cy="707886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uk-UA" sz="4000" dirty="0">
                <a:solidFill>
                  <a:srgbClr val="7030A0"/>
                </a:solidFill>
              </a:rPr>
              <a:t>•</a:t>
            </a:r>
            <a:r>
              <a:rPr lang="uk-UA" sz="2800" dirty="0">
                <a:solidFill>
                  <a:srgbClr val="7030A0"/>
                </a:solidFill>
              </a:rPr>
              <a:t>	</a:t>
            </a:r>
            <a:r>
              <a:rPr lang="uk-UA" sz="2800" b="1" dirty="0">
                <a:solidFill>
                  <a:srgbClr val="7030A0"/>
                </a:solidFill>
              </a:rPr>
              <a:t>Публікація фінансової інформації</a:t>
            </a:r>
            <a:r>
              <a:rPr lang="uk-UA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C695E56D-0568-413F-A60A-0E33C411A78F}"/>
              </a:ext>
            </a:extLst>
          </p:cNvPr>
          <p:cNvSpPr/>
          <p:nvPr/>
        </p:nvSpPr>
        <p:spPr>
          <a:xfrm>
            <a:off x="144736" y="1903104"/>
            <a:ext cx="3952429" cy="707886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7030A0"/>
                </a:solidFill>
              </a:rPr>
              <a:t>•</a:t>
            </a:r>
            <a:r>
              <a:rPr lang="ru-RU" sz="2800" b="1" dirty="0">
                <a:solidFill>
                  <a:srgbClr val="7030A0"/>
                </a:solidFill>
              </a:rPr>
              <a:t> </a:t>
            </a:r>
            <a:r>
              <a:rPr lang="uk-UA" sz="2800" b="1" dirty="0">
                <a:solidFill>
                  <a:srgbClr val="7030A0"/>
                </a:solidFill>
              </a:rPr>
              <a:t>Доступ до інформації</a:t>
            </a:r>
            <a:r>
              <a:rPr lang="uk-UA" dirty="0"/>
              <a:t> </a:t>
            </a: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7A824696-53BE-4A87-B098-D80497444A32}"/>
              </a:ext>
            </a:extLst>
          </p:cNvPr>
          <p:cNvSpPr/>
          <p:nvPr/>
        </p:nvSpPr>
        <p:spPr>
          <a:xfrm>
            <a:off x="250494" y="493451"/>
            <a:ext cx="109956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3200" b="1" dirty="0" err="1">
                <a:solidFill>
                  <a:srgbClr val="0000CC"/>
                </a:solidFill>
                <a:latin typeface="Arial Black" panose="020B0A04020102020204" pitchFamily="34" charset="0"/>
              </a:rPr>
              <a:t>Ключові</a:t>
            </a:r>
            <a:r>
              <a:rPr lang="ru-RU" sz="3200" b="1" dirty="0">
                <a:solidFill>
                  <a:srgbClr val="0000CC"/>
                </a:solidFill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solidFill>
                  <a:srgbClr val="0000CC"/>
                </a:solidFill>
                <a:latin typeface="Arial Black" panose="020B0A04020102020204" pitchFamily="34" charset="0"/>
              </a:rPr>
              <a:t>аспекти</a:t>
            </a:r>
            <a:r>
              <a:rPr lang="ru-RU" sz="3200" b="1" dirty="0">
                <a:solidFill>
                  <a:srgbClr val="0000CC"/>
                </a:solidFill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solidFill>
                  <a:srgbClr val="0000CC"/>
                </a:solidFill>
                <a:latin typeface="Arial Black" panose="020B0A04020102020204" pitchFamily="34" charset="0"/>
              </a:rPr>
              <a:t>інформаційної</a:t>
            </a:r>
            <a:r>
              <a:rPr lang="ru-RU" sz="3200" b="1" dirty="0">
                <a:solidFill>
                  <a:srgbClr val="0000CC"/>
                </a:solidFill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solidFill>
                  <a:srgbClr val="0000CC"/>
                </a:solidFill>
                <a:latin typeface="Arial Black" panose="020B0A04020102020204" pitchFamily="34" charset="0"/>
              </a:rPr>
              <a:t>відкритості</a:t>
            </a:r>
            <a:r>
              <a:rPr lang="ru-RU" sz="3200" b="1" dirty="0">
                <a:solidFill>
                  <a:srgbClr val="0000CC"/>
                </a:solidFill>
                <a:latin typeface="Arial Black" panose="020B0A04020102020204" pitchFamily="34" charset="0"/>
              </a:rPr>
              <a:t> ЗДО</a:t>
            </a:r>
            <a:r>
              <a:rPr lang="ru-RU" sz="3200" dirty="0">
                <a:solidFill>
                  <a:srgbClr val="0000CC"/>
                </a:solidFill>
                <a:latin typeface="Arial Black" panose="020B0A04020102020204" pitchFamily="34" charset="0"/>
              </a:rPr>
              <a:t>:</a:t>
            </a:r>
            <a:endParaRPr lang="uk-UA" sz="3200" dirty="0">
              <a:solidFill>
                <a:srgbClr val="0000CC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5C8685D8-2059-4D51-8A57-4269AD250F99}"/>
              </a:ext>
            </a:extLst>
          </p:cNvPr>
          <p:cNvSpPr/>
          <p:nvPr/>
        </p:nvSpPr>
        <p:spPr>
          <a:xfrm>
            <a:off x="4574115" y="4738034"/>
            <a:ext cx="5016886" cy="707886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uk-UA" sz="4000" b="1" dirty="0">
                <a:solidFill>
                  <a:srgbClr val="7030A0"/>
                </a:solidFill>
              </a:rPr>
              <a:t>•</a:t>
            </a:r>
            <a:r>
              <a:rPr lang="uk-UA" sz="2800" b="1" dirty="0">
                <a:solidFill>
                  <a:srgbClr val="7030A0"/>
                </a:solidFill>
              </a:rPr>
              <a:t> Оприлюднення на веб-сайті </a:t>
            </a: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201D2B0D-952D-43CC-AFEA-9538457E8DCE}"/>
              </a:ext>
            </a:extLst>
          </p:cNvPr>
          <p:cNvSpPr/>
          <p:nvPr/>
        </p:nvSpPr>
        <p:spPr>
          <a:xfrm>
            <a:off x="7663998" y="5579219"/>
            <a:ext cx="4227824" cy="707886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uk-UA" sz="4000" b="1" dirty="0">
                <a:solidFill>
                  <a:srgbClr val="7030A0"/>
                </a:solidFill>
              </a:rPr>
              <a:t>• </a:t>
            </a:r>
            <a:r>
              <a:rPr lang="uk-UA" sz="2800" b="1" dirty="0">
                <a:solidFill>
                  <a:srgbClr val="7030A0"/>
                </a:solidFill>
              </a:rPr>
              <a:t> Своєчасне оновлення: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9769CC-2FF6-48CE-A94E-0464E8E26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4115" y="1030186"/>
            <a:ext cx="2284548" cy="15220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879CFC5-D364-4BE8-BF64-A76474B78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663" y="1834068"/>
            <a:ext cx="2284548" cy="1685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770D0FB-7C3A-4CE8-92C5-30DBA2970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5525" y="3252135"/>
            <a:ext cx="2757346" cy="1400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B72F580-B7C4-4237-85C6-B68A95C20C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158" y="4860840"/>
            <a:ext cx="2807583" cy="17217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82478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B0A8E8-63AF-42B2-8136-8D7570F46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24" y="284176"/>
            <a:ext cx="10794975" cy="1508760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uk-UA" b="1" dirty="0">
                <a:solidFill>
                  <a:srgbClr val="0000CC"/>
                </a:solidFill>
              </a:rPr>
              <a:t>Мета інформаційної відкритості ЗДО: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75DA142A-FE62-433F-895F-34A772CB8AA5}"/>
              </a:ext>
            </a:extLst>
          </p:cNvPr>
          <p:cNvSpPr/>
          <p:nvPr/>
        </p:nvSpPr>
        <p:spPr>
          <a:xfrm>
            <a:off x="192024" y="1613118"/>
            <a:ext cx="7635240" cy="126188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7030A0"/>
                </a:solidFill>
              </a:rPr>
              <a:t>•	Підвищення довіри: </a:t>
            </a:r>
          </a:p>
          <a:p>
            <a:r>
              <a:rPr lang="uk-UA" sz="2400" b="1" i="1" dirty="0">
                <a:solidFill>
                  <a:srgbClr val="0070C0"/>
                </a:solidFill>
              </a:rPr>
              <a:t>Інформаційна відкритість сприяє побудові довіри між закладом освіти, батьками та громадою 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EAC6EBBA-35BF-4E46-A0BB-D58C7A550BD1}"/>
              </a:ext>
            </a:extLst>
          </p:cNvPr>
          <p:cNvSpPr/>
          <p:nvPr/>
        </p:nvSpPr>
        <p:spPr>
          <a:xfrm>
            <a:off x="4274820" y="3174069"/>
            <a:ext cx="7786116" cy="126188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7030A0"/>
                </a:solidFill>
              </a:rPr>
              <a:t>•	</a:t>
            </a:r>
            <a:r>
              <a:rPr lang="ru-RU" sz="2800" b="1" dirty="0">
                <a:solidFill>
                  <a:srgbClr val="7030A0"/>
                </a:solidFill>
              </a:rPr>
              <a:t>Контроль за </a:t>
            </a:r>
            <a:r>
              <a:rPr lang="ru-RU" sz="2800" b="1" dirty="0" err="1">
                <a:solidFill>
                  <a:srgbClr val="7030A0"/>
                </a:solidFill>
              </a:rPr>
              <a:t>діяльністю</a:t>
            </a:r>
            <a:r>
              <a:rPr lang="ru-RU" sz="2800" b="1" dirty="0">
                <a:solidFill>
                  <a:srgbClr val="7030A0"/>
                </a:solidFill>
              </a:rPr>
              <a:t>: </a:t>
            </a:r>
          </a:p>
          <a:p>
            <a:r>
              <a:rPr lang="ru-RU" sz="2400" b="1" dirty="0" err="1">
                <a:solidFill>
                  <a:srgbClr val="0070C0"/>
                </a:solidFill>
              </a:rPr>
              <a:t>Це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дозволяє</a:t>
            </a:r>
            <a:r>
              <a:rPr lang="ru-RU" sz="2400" b="1" dirty="0">
                <a:solidFill>
                  <a:srgbClr val="0070C0"/>
                </a:solidFill>
              </a:rPr>
              <a:t> батькам та </a:t>
            </a:r>
            <a:r>
              <a:rPr lang="ru-RU" sz="2400" b="1" dirty="0" err="1">
                <a:solidFill>
                  <a:srgbClr val="0070C0"/>
                </a:solidFill>
              </a:rPr>
              <a:t>громадськості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контролювати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використання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коштів</a:t>
            </a:r>
            <a:r>
              <a:rPr lang="ru-RU" sz="2400" b="1" dirty="0">
                <a:solidFill>
                  <a:srgbClr val="0070C0"/>
                </a:solidFill>
              </a:rPr>
              <a:t> та </a:t>
            </a:r>
            <a:r>
              <a:rPr lang="ru-RU" sz="2400" b="1" dirty="0" err="1">
                <a:solidFill>
                  <a:srgbClr val="0070C0"/>
                </a:solidFill>
              </a:rPr>
              <a:t>ефективність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роботи</a:t>
            </a:r>
            <a:r>
              <a:rPr lang="ru-RU" sz="2400" b="1" dirty="0">
                <a:solidFill>
                  <a:srgbClr val="0070C0"/>
                </a:solidFill>
              </a:rPr>
              <a:t> закладу </a:t>
            </a: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84036478-4F67-4642-9E0B-0ABFBD2A6706}"/>
              </a:ext>
            </a:extLst>
          </p:cNvPr>
          <p:cNvSpPr/>
          <p:nvPr/>
        </p:nvSpPr>
        <p:spPr>
          <a:xfrm>
            <a:off x="411480" y="5311940"/>
            <a:ext cx="8531352" cy="126188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7030A0"/>
                </a:solidFill>
              </a:rPr>
              <a:t>•	</a:t>
            </a:r>
            <a:r>
              <a:rPr lang="ru-RU" sz="2800" b="1" dirty="0" err="1">
                <a:solidFill>
                  <a:srgbClr val="7030A0"/>
                </a:solidFill>
              </a:rPr>
              <a:t>Залучення</a:t>
            </a:r>
            <a:r>
              <a:rPr lang="ru-RU" sz="2800" b="1" dirty="0">
                <a:solidFill>
                  <a:srgbClr val="7030A0"/>
                </a:solidFill>
              </a:rPr>
              <a:t> </a:t>
            </a:r>
            <a:r>
              <a:rPr lang="ru-RU" sz="2800" b="1" dirty="0" err="1">
                <a:solidFill>
                  <a:srgbClr val="7030A0"/>
                </a:solidFill>
              </a:rPr>
              <a:t>громадськості</a:t>
            </a:r>
            <a:r>
              <a:rPr lang="ru-RU" sz="2800" b="1" dirty="0">
                <a:solidFill>
                  <a:srgbClr val="7030A0"/>
                </a:solidFill>
              </a:rPr>
              <a:t>: </a:t>
            </a:r>
          </a:p>
          <a:p>
            <a:r>
              <a:rPr lang="ru-RU" sz="2400" b="1" i="1" dirty="0" err="1">
                <a:solidFill>
                  <a:srgbClr val="0070C0"/>
                </a:solidFill>
              </a:rPr>
              <a:t>Відкритість</a:t>
            </a:r>
            <a:r>
              <a:rPr lang="ru-RU" sz="2400" b="1" i="1" dirty="0">
                <a:solidFill>
                  <a:srgbClr val="0070C0"/>
                </a:solidFill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</a:rPr>
              <a:t>сприяє</a:t>
            </a:r>
            <a:r>
              <a:rPr lang="ru-RU" sz="2400" b="1" i="1" dirty="0">
                <a:solidFill>
                  <a:srgbClr val="0070C0"/>
                </a:solidFill>
              </a:rPr>
              <a:t> активному </a:t>
            </a:r>
            <a:r>
              <a:rPr lang="ru-RU" sz="2400" b="1" i="1" dirty="0" err="1">
                <a:solidFill>
                  <a:srgbClr val="0070C0"/>
                </a:solidFill>
              </a:rPr>
              <a:t>залученню</a:t>
            </a:r>
            <a:r>
              <a:rPr lang="ru-RU" sz="2400" b="1" i="1" dirty="0">
                <a:solidFill>
                  <a:srgbClr val="0070C0"/>
                </a:solidFill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</a:rPr>
              <a:t>громади</a:t>
            </a:r>
            <a:r>
              <a:rPr lang="ru-RU" sz="2400" b="1" i="1" dirty="0">
                <a:solidFill>
                  <a:srgbClr val="0070C0"/>
                </a:solidFill>
              </a:rPr>
              <a:t> до </a:t>
            </a:r>
            <a:r>
              <a:rPr lang="ru-RU" sz="2400" b="1" i="1" dirty="0" err="1">
                <a:solidFill>
                  <a:srgbClr val="0070C0"/>
                </a:solidFill>
              </a:rPr>
              <a:t>процесів</a:t>
            </a:r>
            <a:r>
              <a:rPr lang="ru-RU" sz="2400" b="1" i="1" dirty="0">
                <a:solidFill>
                  <a:srgbClr val="0070C0"/>
                </a:solidFill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</a:rPr>
              <a:t>управління</a:t>
            </a:r>
            <a:r>
              <a:rPr lang="ru-RU" sz="2400" b="1" i="1" dirty="0">
                <a:solidFill>
                  <a:srgbClr val="0070C0"/>
                </a:solidFill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</a:rPr>
              <a:t>освітою</a:t>
            </a:r>
            <a:r>
              <a:rPr lang="ru-RU" sz="2400" b="1" i="1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66BB8B-6534-4469-AEF7-E1B509E1F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7878" y="1371601"/>
            <a:ext cx="3609975" cy="18928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001213-1A7A-4850-B5E7-DEEEAE562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0236">
            <a:off x="505867" y="3312420"/>
            <a:ext cx="2933700" cy="1562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989D686-C9F6-4150-AA98-8685393E3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2253" y="4435953"/>
            <a:ext cx="2895600" cy="228119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0601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378638C9-EF8C-40F0-8182-B3ABAD6B3AC6}"/>
              </a:ext>
            </a:extLst>
          </p:cNvPr>
          <p:cNvSpPr/>
          <p:nvPr/>
        </p:nvSpPr>
        <p:spPr>
          <a:xfrm>
            <a:off x="382524" y="2162590"/>
            <a:ext cx="11564112" cy="267765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uk-UA" sz="2800" b="1" i="1" dirty="0">
                <a:solidFill>
                  <a:srgbClr val="0000CC"/>
                </a:solidFill>
              </a:rPr>
              <a:t>Відповідно до наказу</a:t>
            </a:r>
          </a:p>
          <a:p>
            <a:r>
              <a:rPr lang="uk-UA" sz="2800" b="1" dirty="0">
                <a:solidFill>
                  <a:srgbClr val="0000CC"/>
                </a:solidFill>
              </a:rPr>
              <a:t> Міністерства освіти і науки України №1138 від 13.08.2025р.</a:t>
            </a:r>
          </a:p>
          <a:p>
            <a:r>
              <a:rPr lang="uk-UA" sz="2800" b="1" dirty="0">
                <a:solidFill>
                  <a:schemeClr val="accent4">
                    <a:lumMod val="75000"/>
                  </a:schemeClr>
                </a:solidFill>
              </a:rPr>
              <a:t>«Про затвердження Орієнтовних переліків матеріально-технічного, навчально-методичного та інформаційного забезпечення закладу дошкільної освіти»</a:t>
            </a:r>
            <a:r>
              <a:rPr lang="uk-UA" sz="2800" b="1" dirty="0">
                <a:solidFill>
                  <a:srgbClr val="0000CC"/>
                </a:solidFill>
              </a:rPr>
              <a:t>, </a:t>
            </a:r>
            <a:r>
              <a:rPr lang="uk-UA" sz="2800" b="1" i="1" dirty="0">
                <a:solidFill>
                  <a:srgbClr val="0000CC"/>
                </a:solidFill>
              </a:rPr>
              <a:t>кожен заклад дошкільної освіти має бути забезпечений: </a:t>
            </a: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586DE4E7-29A4-4F2F-971F-03E93E53D4B1}"/>
              </a:ext>
            </a:extLst>
          </p:cNvPr>
          <p:cNvSpPr/>
          <p:nvPr/>
        </p:nvSpPr>
        <p:spPr>
          <a:xfrm>
            <a:off x="382524" y="119013"/>
            <a:ext cx="8589416" cy="204357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3200" b="1" dirty="0">
                <a:solidFill>
                  <a:srgbClr val="FF0000"/>
                </a:solidFill>
              </a:rPr>
              <a:t>Заклади освіти формують відкриті та загальнодоступні ресурси з інформацією про свою діяльність та оприлюднюють таку інформацію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090C1E89-068E-4555-8E81-9BF498E4A9E0}"/>
              </a:ext>
            </a:extLst>
          </p:cNvPr>
          <p:cNvSpPr/>
          <p:nvPr/>
        </p:nvSpPr>
        <p:spPr>
          <a:xfrm>
            <a:off x="1757239" y="4901851"/>
            <a:ext cx="10097957" cy="52322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/>
              <a:t>Нормативно-правовою базою, яка </a:t>
            </a:r>
            <a:r>
              <a:rPr lang="ru-RU" sz="2800" b="1" dirty="0" err="1"/>
              <a:t>регулює</a:t>
            </a:r>
            <a:r>
              <a:rPr lang="ru-RU" sz="2800" b="1" dirty="0"/>
              <a:t> </a:t>
            </a:r>
            <a:r>
              <a:rPr lang="ru-RU" sz="2800" b="1" dirty="0" err="1"/>
              <a:t>діяльність</a:t>
            </a:r>
            <a:r>
              <a:rPr lang="ru-RU" sz="2800" b="1" dirty="0"/>
              <a:t> ЗДО</a:t>
            </a:r>
            <a:endParaRPr lang="uk-UA" sz="2800" b="1" dirty="0"/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A378762E-21D8-4E8F-9901-E46722F1E26F}"/>
              </a:ext>
            </a:extLst>
          </p:cNvPr>
          <p:cNvSpPr/>
          <p:nvPr/>
        </p:nvSpPr>
        <p:spPr>
          <a:xfrm>
            <a:off x="1930975" y="5744330"/>
            <a:ext cx="10097957" cy="83099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b="1" dirty="0"/>
              <a:t> </a:t>
            </a:r>
            <a:r>
              <a:rPr lang="ru-RU" sz="2400" b="1" dirty="0" err="1"/>
              <a:t>підзаконні</a:t>
            </a:r>
            <a:r>
              <a:rPr lang="ru-RU" sz="2400" b="1" dirty="0"/>
              <a:t> </a:t>
            </a:r>
            <a:r>
              <a:rPr lang="ru-RU" sz="2400" b="1" dirty="0" err="1"/>
              <a:t>акти</a:t>
            </a:r>
            <a:r>
              <a:rPr lang="ru-RU" sz="2400" b="1" dirty="0"/>
              <a:t>: </a:t>
            </a:r>
            <a:r>
              <a:rPr lang="ru-RU" sz="2400" b="1" dirty="0" err="1"/>
              <a:t>положення</a:t>
            </a:r>
            <a:r>
              <a:rPr lang="ru-RU" sz="2400" b="1" dirty="0"/>
              <a:t>, порядки, </a:t>
            </a:r>
            <a:r>
              <a:rPr lang="ru-RU" sz="2400" b="1" dirty="0" err="1"/>
              <a:t>технічні</a:t>
            </a:r>
            <a:r>
              <a:rPr lang="ru-RU" sz="2400" b="1" dirty="0"/>
              <a:t> </a:t>
            </a:r>
            <a:r>
              <a:rPr lang="ru-RU" sz="2400" b="1" dirty="0" err="1"/>
              <a:t>регламенти</a:t>
            </a:r>
            <a:r>
              <a:rPr lang="ru-RU" sz="2400" b="1" dirty="0"/>
              <a:t>, </a:t>
            </a:r>
            <a:r>
              <a:rPr lang="ru-RU" sz="2400" b="1" dirty="0" err="1"/>
              <a:t>державні</a:t>
            </a:r>
            <a:r>
              <a:rPr lang="ru-RU" sz="2400" b="1" dirty="0"/>
              <a:t> </a:t>
            </a:r>
            <a:r>
              <a:rPr lang="ru-RU" sz="2400" b="1" dirty="0" err="1"/>
              <a:t>стандарти</a:t>
            </a:r>
            <a:r>
              <a:rPr lang="ru-RU" sz="2400" b="1" dirty="0"/>
              <a:t> і </a:t>
            </a:r>
            <a:r>
              <a:rPr lang="ru-RU" sz="2400" b="1" dirty="0" err="1"/>
              <a:t>нормативи</a:t>
            </a:r>
            <a:endParaRPr lang="uk-UA" sz="24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F14D9A-C38D-4275-9A42-BADE18FB1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0847" y="575282"/>
            <a:ext cx="2875789" cy="203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698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591E8449-36E9-43C8-AFB6-81CEBF8204A7}"/>
              </a:ext>
            </a:extLst>
          </p:cNvPr>
          <p:cNvSpPr/>
          <p:nvPr/>
        </p:nvSpPr>
        <p:spPr>
          <a:xfrm>
            <a:off x="136860" y="472853"/>
            <a:ext cx="11659217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uk-UA" sz="4000" b="1" dirty="0">
                <a:solidFill>
                  <a:schemeClr val="accent4">
                    <a:lumMod val="75000"/>
                  </a:schemeClr>
                </a:solidFill>
              </a:rPr>
              <a:t>Інформаційні ресурси для працівників і батьків</a:t>
            </a:r>
            <a:r>
              <a:rPr lang="ru-RU" sz="4000" b="1" dirty="0">
                <a:solidFill>
                  <a:schemeClr val="accent4">
                    <a:lumMod val="75000"/>
                  </a:schemeClr>
                </a:solidFill>
              </a:rPr>
              <a:t>:</a:t>
            </a:r>
            <a:endParaRPr lang="uk-UA" sz="4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59670EC7-96F4-41DC-8D89-DCB905E656B0}"/>
              </a:ext>
            </a:extLst>
          </p:cNvPr>
          <p:cNvSpPr/>
          <p:nvPr/>
        </p:nvSpPr>
        <p:spPr>
          <a:xfrm>
            <a:off x="259080" y="1411516"/>
            <a:ext cx="6096000" cy="353943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b="1" dirty="0" err="1">
                <a:solidFill>
                  <a:srgbClr val="0000CC"/>
                </a:solidFill>
              </a:rPr>
              <a:t>вебсайти</a:t>
            </a:r>
            <a:r>
              <a:rPr lang="ru-RU" sz="2800" b="1" dirty="0">
                <a:solidFill>
                  <a:srgbClr val="0000CC"/>
                </a:solidFill>
              </a:rPr>
              <a:t> </a:t>
            </a:r>
            <a:r>
              <a:rPr lang="ru-RU" sz="2800" b="1" dirty="0" err="1">
                <a:solidFill>
                  <a:srgbClr val="0000CC"/>
                </a:solidFill>
              </a:rPr>
              <a:t>органів</a:t>
            </a:r>
            <a:r>
              <a:rPr lang="ru-RU" sz="2800" b="1" dirty="0">
                <a:solidFill>
                  <a:srgbClr val="0000CC"/>
                </a:solidFill>
              </a:rPr>
              <a:t> </a:t>
            </a:r>
            <a:r>
              <a:rPr lang="ru-RU" sz="2800" b="1" dirty="0" err="1">
                <a:solidFill>
                  <a:srgbClr val="0000CC"/>
                </a:solidFill>
              </a:rPr>
              <a:t>влади</a:t>
            </a:r>
            <a:r>
              <a:rPr lang="ru-RU" sz="2800" b="1" dirty="0">
                <a:solidFill>
                  <a:srgbClr val="0000CC"/>
                </a:solidFill>
              </a:rPr>
              <a:t> з </a:t>
            </a:r>
            <a:r>
              <a:rPr lang="ru-RU" sz="2800" b="1" dirty="0" err="1">
                <a:solidFill>
                  <a:srgbClr val="0000CC"/>
                </a:solidFill>
              </a:rPr>
              <a:t>публікацією</a:t>
            </a:r>
            <a:r>
              <a:rPr lang="ru-RU" sz="2800" b="1" dirty="0">
                <a:solidFill>
                  <a:srgbClr val="0000CC"/>
                </a:solidFill>
              </a:rPr>
              <a:t> НПА;</a:t>
            </a:r>
          </a:p>
          <a:p>
            <a:endParaRPr lang="ru-RU" sz="2800" b="1" dirty="0">
              <a:solidFill>
                <a:srgbClr val="0000CC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b="1" dirty="0" err="1">
                <a:solidFill>
                  <a:srgbClr val="0000CC"/>
                </a:solidFill>
              </a:rPr>
              <a:t>електронні</a:t>
            </a:r>
            <a:r>
              <a:rPr lang="ru-RU" sz="2800" b="1" dirty="0">
                <a:solidFill>
                  <a:srgbClr val="0000CC"/>
                </a:solidFill>
              </a:rPr>
              <a:t> </a:t>
            </a:r>
            <a:r>
              <a:rPr lang="ru-RU" sz="2800" b="1" dirty="0" err="1">
                <a:solidFill>
                  <a:srgbClr val="0000CC"/>
                </a:solidFill>
              </a:rPr>
              <a:t>освітні</a:t>
            </a:r>
            <a:r>
              <a:rPr lang="ru-RU" sz="2800" b="1" dirty="0">
                <a:solidFill>
                  <a:srgbClr val="0000CC"/>
                </a:solidFill>
              </a:rPr>
              <a:t> </a:t>
            </a:r>
            <a:r>
              <a:rPr lang="ru-RU" sz="2800" b="1" dirty="0" err="1">
                <a:solidFill>
                  <a:srgbClr val="0000CC"/>
                </a:solidFill>
              </a:rPr>
              <a:t>платформи</a:t>
            </a:r>
            <a:r>
              <a:rPr lang="ru-RU" sz="2800" b="1" dirty="0">
                <a:solidFill>
                  <a:srgbClr val="0000CC"/>
                </a:solidFill>
              </a:rPr>
              <a:t>;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2800" b="1" dirty="0">
              <a:solidFill>
                <a:srgbClr val="0000CC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b="1" dirty="0">
                <a:solidFill>
                  <a:srgbClr val="0000CC"/>
                </a:solidFill>
              </a:rPr>
              <a:t>сайт самого закладу</a:t>
            </a:r>
          </a:p>
          <a:p>
            <a:r>
              <a:rPr lang="ru-RU" sz="2800" b="1" dirty="0">
                <a:solidFill>
                  <a:srgbClr val="0000CC"/>
                </a:solidFill>
              </a:rPr>
              <a:t> (</a:t>
            </a:r>
            <a:r>
              <a:rPr lang="ru-RU" sz="2800" b="1" dirty="0" err="1">
                <a:solidFill>
                  <a:srgbClr val="0000CC"/>
                </a:solidFill>
              </a:rPr>
              <a:t>або</a:t>
            </a:r>
            <a:r>
              <a:rPr lang="ru-RU" sz="2800" b="1" dirty="0">
                <a:solidFill>
                  <a:srgbClr val="0000CC"/>
                </a:solidFill>
              </a:rPr>
              <a:t> </a:t>
            </a:r>
            <a:r>
              <a:rPr lang="ru-RU" sz="2800" b="1" dirty="0" err="1">
                <a:solidFill>
                  <a:srgbClr val="0000CC"/>
                </a:solidFill>
              </a:rPr>
              <a:t>засновника</a:t>
            </a:r>
            <a:r>
              <a:rPr lang="ru-RU" sz="2800" b="1" dirty="0">
                <a:solidFill>
                  <a:srgbClr val="0000CC"/>
                </a:solidFill>
              </a:rPr>
              <a:t>/</a:t>
            </a:r>
            <a:r>
              <a:rPr lang="ru-RU" sz="2800" b="1" dirty="0" err="1">
                <a:solidFill>
                  <a:srgbClr val="0000CC"/>
                </a:solidFill>
              </a:rPr>
              <a:t>уповноваженого</a:t>
            </a:r>
            <a:r>
              <a:rPr lang="ru-RU" sz="2800" b="1" dirty="0">
                <a:solidFill>
                  <a:srgbClr val="0000CC"/>
                </a:solidFill>
              </a:rPr>
              <a:t> органу, </a:t>
            </a:r>
            <a:r>
              <a:rPr lang="ru-RU" sz="2800" b="1" dirty="0" err="1">
                <a:solidFill>
                  <a:srgbClr val="0000CC"/>
                </a:solidFill>
              </a:rPr>
              <a:t>якщо</a:t>
            </a:r>
            <a:r>
              <a:rPr lang="ru-RU" sz="2800" b="1" dirty="0">
                <a:solidFill>
                  <a:srgbClr val="0000CC"/>
                </a:solidFill>
              </a:rPr>
              <a:t> ЗДО не </a:t>
            </a:r>
            <a:r>
              <a:rPr lang="ru-RU" sz="2800" b="1" dirty="0" err="1">
                <a:solidFill>
                  <a:srgbClr val="0000CC"/>
                </a:solidFill>
              </a:rPr>
              <a:t>має</a:t>
            </a:r>
            <a:r>
              <a:rPr lang="ru-RU" sz="2800" b="1" dirty="0">
                <a:solidFill>
                  <a:srgbClr val="0000CC"/>
                </a:solidFill>
              </a:rPr>
              <a:t> </a:t>
            </a:r>
            <a:r>
              <a:rPr lang="ru-RU" sz="2800" b="1" dirty="0" err="1">
                <a:solidFill>
                  <a:srgbClr val="0000CC"/>
                </a:solidFill>
              </a:rPr>
              <a:t>власного</a:t>
            </a:r>
            <a:r>
              <a:rPr lang="ru-RU" sz="2800" b="1" dirty="0">
                <a:solidFill>
                  <a:srgbClr val="0000CC"/>
                </a:solidFill>
              </a:rPr>
              <a:t>);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5D8BFB-6726-4789-8C05-D18B13EFF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0166" y="1274357"/>
            <a:ext cx="2589123" cy="19991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BD674846-CAA1-4ABC-9C91-5BF601EC8E3B}"/>
              </a:ext>
            </a:extLst>
          </p:cNvPr>
          <p:cNvSpPr/>
          <p:nvPr/>
        </p:nvSpPr>
        <p:spPr>
          <a:xfrm>
            <a:off x="2395728" y="5168114"/>
            <a:ext cx="9628632" cy="138499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b="1" dirty="0" err="1">
                <a:solidFill>
                  <a:srgbClr val="0000CC"/>
                </a:solidFill>
              </a:rPr>
              <a:t>внутрішні</a:t>
            </a:r>
            <a:r>
              <a:rPr lang="ru-RU" sz="2800" b="1" dirty="0">
                <a:solidFill>
                  <a:srgbClr val="0000CC"/>
                </a:solidFill>
              </a:rPr>
              <a:t> та </a:t>
            </a:r>
            <a:r>
              <a:rPr lang="ru-RU" sz="2800" b="1" dirty="0" err="1">
                <a:solidFill>
                  <a:srgbClr val="0000CC"/>
                </a:solidFill>
              </a:rPr>
              <a:t>зовнішні</a:t>
            </a:r>
            <a:r>
              <a:rPr lang="ru-RU" sz="2800" b="1" dirty="0">
                <a:solidFill>
                  <a:srgbClr val="0000CC"/>
                </a:solidFill>
              </a:rPr>
              <a:t> </a:t>
            </a:r>
            <a:r>
              <a:rPr lang="ru-RU" sz="2800" b="1" dirty="0" err="1">
                <a:solidFill>
                  <a:srgbClr val="0000CC"/>
                </a:solidFill>
              </a:rPr>
              <a:t>інформаційні</a:t>
            </a:r>
            <a:r>
              <a:rPr lang="ru-RU" sz="2800" b="1" dirty="0">
                <a:solidFill>
                  <a:srgbClr val="0000CC"/>
                </a:solidFill>
              </a:rPr>
              <a:t> </a:t>
            </a:r>
            <a:r>
              <a:rPr lang="ru-RU" sz="2800" b="1" dirty="0" err="1">
                <a:solidFill>
                  <a:srgbClr val="0000CC"/>
                </a:solidFill>
              </a:rPr>
              <a:t>ресурси</a:t>
            </a:r>
            <a:r>
              <a:rPr lang="ru-RU" sz="2800" b="1" dirty="0">
                <a:solidFill>
                  <a:srgbClr val="0000CC"/>
                </a:solidFill>
              </a:rPr>
              <a:t>, </a:t>
            </a:r>
            <a:r>
              <a:rPr lang="ru-RU" sz="2800" b="1" dirty="0" err="1">
                <a:solidFill>
                  <a:srgbClr val="0000CC"/>
                </a:solidFill>
              </a:rPr>
              <a:t>рекомендовані</a:t>
            </a:r>
            <a:r>
              <a:rPr lang="ru-RU" sz="2800" b="1" dirty="0">
                <a:solidFill>
                  <a:srgbClr val="0000CC"/>
                </a:solidFill>
              </a:rPr>
              <a:t> для персоналу (</a:t>
            </a:r>
            <a:r>
              <a:rPr lang="ru-RU" sz="2800" b="1" dirty="0" err="1">
                <a:solidFill>
                  <a:srgbClr val="0000CC"/>
                </a:solidFill>
              </a:rPr>
              <a:t>електронні</a:t>
            </a:r>
            <a:r>
              <a:rPr lang="ru-RU" sz="2800" b="1" dirty="0">
                <a:solidFill>
                  <a:srgbClr val="0000CC"/>
                </a:solidFill>
              </a:rPr>
              <a:t> </a:t>
            </a:r>
            <a:r>
              <a:rPr lang="ru-RU" sz="2800" b="1" dirty="0" err="1">
                <a:solidFill>
                  <a:srgbClr val="0000CC"/>
                </a:solidFill>
              </a:rPr>
              <a:t>журнали</a:t>
            </a:r>
            <a:r>
              <a:rPr lang="ru-RU" sz="2800" b="1" dirty="0">
                <a:solidFill>
                  <a:srgbClr val="0000CC"/>
                </a:solidFill>
              </a:rPr>
              <a:t>, </a:t>
            </a:r>
            <a:r>
              <a:rPr lang="ru-RU" sz="2800" b="1" dirty="0" err="1">
                <a:solidFill>
                  <a:srgbClr val="0000CC"/>
                </a:solidFill>
              </a:rPr>
              <a:t>методичні</a:t>
            </a:r>
            <a:r>
              <a:rPr lang="ru-RU" sz="2800" b="1" dirty="0">
                <a:solidFill>
                  <a:srgbClr val="0000CC"/>
                </a:solidFill>
              </a:rPr>
              <a:t> </a:t>
            </a:r>
            <a:r>
              <a:rPr lang="ru-RU" sz="2800" b="1" dirty="0" err="1">
                <a:solidFill>
                  <a:srgbClr val="0000CC"/>
                </a:solidFill>
              </a:rPr>
              <a:t>матеріали</a:t>
            </a:r>
            <a:r>
              <a:rPr lang="ru-RU" sz="2800" b="1" dirty="0">
                <a:solidFill>
                  <a:srgbClr val="0000CC"/>
                </a:solidFill>
              </a:rPr>
              <a:t> </a:t>
            </a:r>
            <a:r>
              <a:rPr lang="ru-RU" sz="2800" b="1" dirty="0" err="1">
                <a:solidFill>
                  <a:srgbClr val="0000CC"/>
                </a:solidFill>
              </a:rPr>
              <a:t>тощо</a:t>
            </a:r>
            <a:r>
              <a:rPr lang="ru-RU" sz="2800" b="1" dirty="0">
                <a:solidFill>
                  <a:srgbClr val="0000CC"/>
                </a:solidFill>
              </a:rPr>
              <a:t>);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E0856D6-37C2-424F-BC9D-FF1E50139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8186" y="3223892"/>
            <a:ext cx="3624734" cy="19022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28303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591E8449-36E9-43C8-AFB6-81CEBF8204A7}"/>
              </a:ext>
            </a:extLst>
          </p:cNvPr>
          <p:cNvSpPr/>
          <p:nvPr/>
        </p:nvSpPr>
        <p:spPr>
          <a:xfrm>
            <a:off x="136860" y="472853"/>
            <a:ext cx="11659217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uk-UA" sz="4000" b="1" dirty="0">
                <a:solidFill>
                  <a:schemeClr val="accent4">
                    <a:lumMod val="75000"/>
                  </a:schemeClr>
                </a:solidFill>
              </a:rPr>
              <a:t>Інформаційні ресурси для працівників і батьків</a:t>
            </a:r>
            <a:r>
              <a:rPr lang="ru-RU" sz="4000" b="1" dirty="0">
                <a:solidFill>
                  <a:schemeClr val="accent4">
                    <a:lumMod val="75000"/>
                  </a:schemeClr>
                </a:solidFill>
              </a:rPr>
              <a:t>:</a:t>
            </a:r>
            <a:endParaRPr lang="uk-UA" sz="4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07CA848E-9580-4AED-A58B-3A7A8981DA54}"/>
              </a:ext>
            </a:extLst>
          </p:cNvPr>
          <p:cNvSpPr/>
          <p:nvPr/>
        </p:nvSpPr>
        <p:spPr>
          <a:xfrm>
            <a:off x="297149" y="1303462"/>
            <a:ext cx="6437376" cy="529375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endParaRPr lang="uk-UA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sz="2800" b="1" dirty="0">
                <a:solidFill>
                  <a:srgbClr val="0000CC"/>
                </a:solidFill>
              </a:rPr>
              <a:t>ресурси для батьків: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uk-UA" sz="2800" b="1" dirty="0">
              <a:solidFill>
                <a:srgbClr val="0000CC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2400" b="1" i="1" dirty="0">
                <a:solidFill>
                  <a:srgbClr val="0000CC"/>
                </a:solidFill>
              </a:rPr>
              <a:t>план заходів педагогічної підтримки (рекомендації педагогів),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uk-UA" sz="2400" b="1" i="1" dirty="0">
              <a:solidFill>
                <a:srgbClr val="0000CC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400" b="1" i="1" dirty="0">
                <a:solidFill>
                  <a:srgbClr val="0000CC"/>
                </a:solidFill>
              </a:rPr>
              <a:t>посилання на онлайн-платформи,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400" b="1" i="1" dirty="0">
                <a:solidFill>
                  <a:srgbClr val="0000CC"/>
                </a:solidFill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400" b="1" i="1" dirty="0">
                <a:solidFill>
                  <a:srgbClr val="0000CC"/>
                </a:solidFill>
              </a:rPr>
              <a:t>графік зустрічей, комунікація через месенджери чи додатки,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uk-UA" sz="2400" b="1" i="1" dirty="0">
              <a:solidFill>
                <a:srgbClr val="0000CC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400" b="1" i="1" dirty="0">
                <a:solidFill>
                  <a:srgbClr val="0000CC"/>
                </a:solidFill>
              </a:rPr>
              <a:t>меню,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uk-UA" sz="2400" b="1" i="1" dirty="0">
              <a:solidFill>
                <a:srgbClr val="0000CC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400" b="1" i="1" dirty="0">
                <a:solidFill>
                  <a:srgbClr val="0000CC"/>
                </a:solidFill>
              </a:rPr>
              <a:t>розпорядок дня дітей.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2B315E-3E33-42E5-8C23-B7B9AAF98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6468" y="4568149"/>
            <a:ext cx="3165348" cy="20290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C38DA4-67F9-48C3-9606-039860CCE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7648" y="1073728"/>
            <a:ext cx="3477893" cy="21343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667141-D375-481E-A3C1-9D3EDA126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1117" y="1516176"/>
            <a:ext cx="1270954" cy="906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F15F6A8-05FF-426B-A771-32F2811165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064"/>
          <a:stretch/>
        </p:blipFill>
        <p:spPr>
          <a:xfrm>
            <a:off x="8999538" y="2883181"/>
            <a:ext cx="2666809" cy="21343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53429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E26B0739-86C9-4F10-A1D8-45C932A2FE30}"/>
              </a:ext>
            </a:extLst>
          </p:cNvPr>
          <p:cNvSpPr/>
          <p:nvPr/>
        </p:nvSpPr>
        <p:spPr>
          <a:xfrm>
            <a:off x="192024" y="472363"/>
            <a:ext cx="118506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uk-UA" sz="4000" b="1" dirty="0">
                <a:solidFill>
                  <a:srgbClr val="FF0000"/>
                </a:solidFill>
                <a:latin typeface="Corbel" panose="020B0503020204020204" pitchFamily="34" charset="0"/>
              </a:rPr>
              <a:t>Ключові аспекти єдиного інформаційного простору в дитячому садку: </a:t>
            </a: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63D12B34-8713-4C94-954C-CB7D9F5781B7}"/>
              </a:ext>
            </a:extLst>
          </p:cNvPr>
          <p:cNvSpPr/>
          <p:nvPr/>
        </p:nvSpPr>
        <p:spPr>
          <a:xfrm>
            <a:off x="347326" y="1927268"/>
            <a:ext cx="5673156" cy="52322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uk-UA" dirty="0"/>
              <a:t>•	</a:t>
            </a:r>
            <a:r>
              <a:rPr lang="uk-UA" sz="2800" b="1" dirty="0"/>
              <a:t>Підтримка освітнього процесу: </a:t>
            </a: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383A62B8-E1F2-4B3C-AD21-F7502D24FFDD}"/>
              </a:ext>
            </a:extLst>
          </p:cNvPr>
          <p:cNvSpPr/>
          <p:nvPr/>
        </p:nvSpPr>
        <p:spPr>
          <a:xfrm>
            <a:off x="4936719" y="2512600"/>
            <a:ext cx="7206909" cy="52322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uk-UA" dirty="0"/>
              <a:t>•	</a:t>
            </a:r>
            <a:r>
              <a:rPr lang="uk-UA" sz="2800" b="1" dirty="0"/>
              <a:t>Автоматизація управлінської діяльності: </a:t>
            </a: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78CA1F6A-75BE-4EE0-9607-BA0B5A7F45AC}"/>
              </a:ext>
            </a:extLst>
          </p:cNvPr>
          <p:cNvSpPr/>
          <p:nvPr/>
        </p:nvSpPr>
        <p:spPr>
          <a:xfrm>
            <a:off x="486270" y="3059668"/>
            <a:ext cx="2786917" cy="52322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uk-UA" dirty="0"/>
              <a:t>•	</a:t>
            </a:r>
            <a:r>
              <a:rPr lang="uk-UA" sz="2800" b="1" dirty="0"/>
              <a:t>Комунікація: </a:t>
            </a: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534EC1C0-7B14-4E54-927D-7DE205BC4EAD}"/>
              </a:ext>
            </a:extLst>
          </p:cNvPr>
          <p:cNvSpPr/>
          <p:nvPr/>
        </p:nvSpPr>
        <p:spPr>
          <a:xfrm>
            <a:off x="4411244" y="3244334"/>
            <a:ext cx="5016438" cy="52322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uk-UA" sz="2800" dirty="0"/>
              <a:t>•	</a:t>
            </a:r>
            <a:r>
              <a:rPr lang="uk-UA" sz="2800" b="1" dirty="0"/>
              <a:t>Розвиток ІКТ-компетенцій</a:t>
            </a:r>
            <a:r>
              <a:rPr lang="uk-UA" sz="2800" dirty="0"/>
              <a:t>: </a:t>
            </a: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D7431373-1FDB-4123-97F8-22792E0C2611}"/>
              </a:ext>
            </a:extLst>
          </p:cNvPr>
          <p:cNvSpPr/>
          <p:nvPr/>
        </p:nvSpPr>
        <p:spPr>
          <a:xfrm>
            <a:off x="830798" y="4049006"/>
            <a:ext cx="4297971" cy="52322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uk-UA" dirty="0"/>
              <a:t>•	</a:t>
            </a:r>
            <a:r>
              <a:rPr lang="uk-UA" sz="2800" b="1" dirty="0"/>
              <a:t>Електронне навчання: </a:t>
            </a: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C26BC4F8-EB67-45FA-A6F8-2BC76B17019A}"/>
              </a:ext>
            </a:extLst>
          </p:cNvPr>
          <p:cNvSpPr/>
          <p:nvPr/>
        </p:nvSpPr>
        <p:spPr>
          <a:xfrm>
            <a:off x="7664228" y="3970594"/>
            <a:ext cx="3696974" cy="52322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uk-UA" sz="2800" b="1" dirty="0"/>
              <a:t>•	Моніторинг якості:</a:t>
            </a:r>
            <a:r>
              <a:rPr lang="uk-UA" dirty="0"/>
              <a:t> </a:t>
            </a:r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F9486E70-50B7-43DB-9556-54D6F8008041}"/>
              </a:ext>
            </a:extLst>
          </p:cNvPr>
          <p:cNvSpPr/>
          <p:nvPr/>
        </p:nvSpPr>
        <p:spPr>
          <a:xfrm>
            <a:off x="170688" y="4625280"/>
            <a:ext cx="11850624" cy="181588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uk-UA" sz="2800" b="1" dirty="0"/>
              <a:t>єдиний інформаційний простір у дитячому садку — це сучасна система, що охоплює всі аспекти діяльності садочка, використовуючи цифрові технології для покращення якості освітніх послуг та підвищення ефективності управління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3807361-6C83-4C19-BDD9-9577575E2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4706" y="447623"/>
            <a:ext cx="2029968" cy="17412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106411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троката">
  <a:themeElements>
    <a:clrScheme name="Строката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Строката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роката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Строката</Template>
  <TotalTime>762</TotalTime>
  <Words>668</Words>
  <Application>Microsoft Office PowerPoint</Application>
  <PresentationFormat>Широкий екран</PresentationFormat>
  <Paragraphs>103</Paragraphs>
  <Slides>17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17</vt:i4>
      </vt:variant>
    </vt:vector>
  </HeadingPairs>
  <TitlesOfParts>
    <vt:vector size="23" baseType="lpstr">
      <vt:lpstr>Arial Black</vt:lpstr>
      <vt:lpstr>Bookman Old Style</vt:lpstr>
      <vt:lpstr>Corbel</vt:lpstr>
      <vt:lpstr>Times New Roman</vt:lpstr>
      <vt:lpstr>Wingdings</vt:lpstr>
      <vt:lpstr>Строката</vt:lpstr>
      <vt:lpstr>Презентація PowerPoint</vt:lpstr>
      <vt:lpstr>Єдиний інформаційний простір у дитячому садку – це інтегрована система цифрових та комунікаційних ресурсів</vt:lpstr>
      <vt:lpstr>Закон України "Про освіту"  стаття 30. Прозорість та інформаційна відкритість закладу дошкільної освіти  передбачає обов'язкове формування та оприлюднення відкритих, загальнодоступних ресурсів з інформацією про діяльність закладу </vt:lpstr>
      <vt:lpstr>Презентація PowerPoint</vt:lpstr>
      <vt:lpstr>Мета інформаційної відкритості ЗДО: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Вимоги Базового компоненту дошкільної освіти до рівня освіченості, розвиненості та вихованості дошкільників  в освітній галузі   “Комп’ютерна грамота”:</vt:lpstr>
      <vt:lpstr>Вимоги Базового компоненту дошкільної освіти до рівня освіченості, розвиненості та вихованості дошкільників в освітній галузі   “Комп’ютерна грамота”:</vt:lpstr>
      <vt:lpstr>Презентація PowerPoint</vt:lpstr>
      <vt:lpstr>Список використаних джерел: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Директор</dc:creator>
  <cp:lastModifiedBy>Директор</cp:lastModifiedBy>
  <cp:revision>51</cp:revision>
  <dcterms:created xsi:type="dcterms:W3CDTF">2025-10-09T09:35:44Z</dcterms:created>
  <dcterms:modified xsi:type="dcterms:W3CDTF">2025-10-22T14:00:36Z</dcterms:modified>
</cp:coreProperties>
</file>